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33"/>
  </p:notesMasterIdLst>
  <p:sldIdLst>
    <p:sldId id="297" r:id="rId2"/>
    <p:sldId id="310" r:id="rId3"/>
    <p:sldId id="424" r:id="rId4"/>
    <p:sldId id="319" r:id="rId5"/>
    <p:sldId id="400" r:id="rId6"/>
    <p:sldId id="407" r:id="rId7"/>
    <p:sldId id="408" r:id="rId8"/>
    <p:sldId id="405" r:id="rId9"/>
    <p:sldId id="393" r:id="rId10"/>
    <p:sldId id="411" r:id="rId11"/>
    <p:sldId id="412" r:id="rId12"/>
    <p:sldId id="429" r:id="rId13"/>
    <p:sldId id="426" r:id="rId14"/>
    <p:sldId id="427" r:id="rId15"/>
    <p:sldId id="422" r:id="rId16"/>
    <p:sldId id="421" r:id="rId17"/>
    <p:sldId id="416" r:id="rId18"/>
    <p:sldId id="417" r:id="rId19"/>
    <p:sldId id="391" r:id="rId20"/>
    <p:sldId id="396" r:id="rId21"/>
    <p:sldId id="316" r:id="rId22"/>
    <p:sldId id="322" r:id="rId23"/>
    <p:sldId id="428" r:id="rId24"/>
    <p:sldId id="317" r:id="rId25"/>
    <p:sldId id="423" r:id="rId26"/>
    <p:sldId id="324" r:id="rId27"/>
    <p:sldId id="404" r:id="rId28"/>
    <p:sldId id="326" r:id="rId29"/>
    <p:sldId id="321" r:id="rId30"/>
    <p:sldId id="325" r:id="rId31"/>
    <p:sldId id="304" r:id="rId32"/>
  </p:sldIdLst>
  <p:sldSz cx="12192000" cy="6858000"/>
  <p:notesSz cx="6735763" cy="9866313"/>
  <p:embeddedFontLst>
    <p:embeddedFont>
      <p:font typeface="Meiryo UI" panose="020B0604030504040204" pitchFamily="50" charset="-128"/>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メイリオ" panose="020B0604030504040204" pitchFamily="50" charset="-128"/>
      <p:regular r:id="rId42"/>
      <p:bold r:id="rId43"/>
      <p:italic r:id="rId44"/>
      <p:boldItalic r:id="rId45"/>
    </p:embeddedFont>
    <p:embeddedFont>
      <p:font typeface="メイリオ" panose="020B0604030504040204" pitchFamily="50" charset="-128"/>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LuBH3cdrttKC/1d9WrzbHC2J+K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C4CA68-08FF-92EC-D189-ED59C83E800C}" name="堀切 有美" initials="堀有" userId="S::horikiri-a@pca.co.jp::8f902cd3-8a0c-4cd9-b368-15f6a3df2215" providerId="AD"/>
  <p188:author id="{4CEEE37C-98AC-0380-99C5-B93A66BDFAAA}" name="酒井 裕美" initials="裕酒" userId="S::y-sakai@pca.co.jp::422d293b-ed6f-4cd0-9ecf-1a887f107dc4" providerId="AD"/>
  <p188:author id="{E29E64D0-DE3D-8369-220B-28050798C9E3}" name="sato_n" initials="s" userId="S::sato_n@works-hi.co.jp::a8be7f8e-2666-444c-819b-3ba25264d71e" providerId="AD"/>
  <p188:author id="{461103DB-01CE-2B96-2587-140A7FEC281D}" name="田邨 公伸" initials="田公" userId="S::ytamura@pca.co.jp::22894d8a-ee0f-4717-beae-7ee459167c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F8"/>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B24C5-58D8-4181-90D4-EBCB4A90B30C}" v="49" dt="2025-09-09T02:17:04.112"/>
    <p1510:client id="{B0CA176A-A11B-16E7-0DE5-5F3E6070183F}" v="9" dt="2025-09-09T05:55:51.765"/>
    <p1510:client id="{E46F3317-7962-4E1D-471E-848E3B88A71B}" v="2" dt="2025-09-09T04:31:53.3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7" autoAdjust="0"/>
    <p:restoredTop sz="89818" autoAdjust="0"/>
  </p:normalViewPr>
  <p:slideViewPr>
    <p:cSldViewPr snapToGrid="0">
      <p:cViewPr varScale="1">
        <p:scale>
          <a:sx n="95" d="100"/>
          <a:sy n="95" d="100"/>
        </p:scale>
        <p:origin x="13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18830" cy="493316"/>
          </a:xfrm>
          <a:prstGeom prst="rect">
            <a:avLst/>
          </a:prstGeom>
          <a:noFill/>
          <a:ln>
            <a:noFill/>
          </a:ln>
        </p:spPr>
        <p:txBody>
          <a:bodyPr spcFirstLastPara="1" wrap="square" lIns="90900" tIns="45450" rIns="90900" bIns="454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5" y="0"/>
            <a:ext cx="2918830" cy="493316"/>
          </a:xfrm>
          <a:prstGeom prst="rect">
            <a:avLst/>
          </a:prstGeom>
          <a:noFill/>
          <a:ln>
            <a:noFill/>
          </a:ln>
        </p:spPr>
        <p:txBody>
          <a:bodyPr spcFirstLastPara="1" wrap="square" lIns="90900" tIns="45450" rIns="90900" bIns="454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0900" tIns="45450" rIns="90900" bIns="454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1285"/>
            <a:ext cx="2918830" cy="493316"/>
          </a:xfrm>
          <a:prstGeom prst="rect">
            <a:avLst/>
          </a:prstGeom>
          <a:noFill/>
          <a:ln>
            <a:noFill/>
          </a:ln>
        </p:spPr>
        <p:txBody>
          <a:bodyPr spcFirstLastPara="1" wrap="square" lIns="90900" tIns="45450" rIns="90900" bIns="454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5" y="9371285"/>
            <a:ext cx="2918830" cy="493316"/>
          </a:xfrm>
          <a:prstGeom prst="rect">
            <a:avLst/>
          </a:prstGeom>
          <a:noFill/>
          <a:ln>
            <a:noFill/>
          </a:ln>
        </p:spPr>
        <p:txBody>
          <a:bodyPr spcFirstLastPara="1" wrap="square" lIns="90900" tIns="45450" rIns="90900" bIns="454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248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621FE-E0F1-B30B-EAA1-CC1E29962CB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C837AF-4293-A186-3321-96C59BE2214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517D9F-C2B3-9E11-3637-28301092ABA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713B681-7A39-C5D3-F310-765009273EF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2623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DC62F-65BE-DAF5-D2BF-DBE325FE4C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C4C8CB-145D-DB77-3F0D-028F125E0FF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B7655C1-8D54-4C55-A4A1-7B66316D133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A8531C1-C553-08FD-038A-E986F2D0A8A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95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B0B78-1DF9-B3B8-19C2-C90B5B2C51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EB276B-8595-4587-17D5-9355934FF1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9AB937-1A7A-BE6A-0851-D17FE3580AD9}"/>
              </a:ext>
            </a:extLst>
          </p:cNvPr>
          <p:cNvSpPr>
            <a:spLocks noGrp="1"/>
          </p:cNvSpPr>
          <p:nvPr>
            <p:ph type="body" idx="1"/>
          </p:nvPr>
        </p:nvSpPr>
        <p:spPr/>
        <p:txBody>
          <a:bodyPr/>
          <a:lstStyle/>
          <a:p>
            <a:endParaRPr kumimoji="1" lang="ja-JP" altLang="en-US" strike="noStrike" dirty="0"/>
          </a:p>
        </p:txBody>
      </p:sp>
      <p:sp>
        <p:nvSpPr>
          <p:cNvPr id="4" name="スライド番号プレースホルダー 3">
            <a:extLst>
              <a:ext uri="{FF2B5EF4-FFF2-40B4-BE49-F238E27FC236}">
                <a16:creationId xmlns:a16="http://schemas.microsoft.com/office/drawing/2014/main" id="{779A1C58-30D9-2B33-83AC-40D91FA0534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07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B5E0D-AEFF-C080-761A-133495713F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BFAD71-55ED-4629-C345-83ACC6E9F29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F15991-868F-1452-05A0-CF147404EC2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FBC97B4-AFE0-9C5F-D928-BF4C8EFECC8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23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DB8B2-D22A-903D-E43E-100D1536A9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5468B5-CAD3-7247-5301-1B436005B5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D9E0385-6666-1D49-7A15-0E8E899F086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9208A75-7C4D-B61B-D4F2-A0819D664DC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9666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1C585-8BDD-BFFD-B926-718C9A0FE4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DEE7260-968C-3411-6F6F-E5660F31ECB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F7D6AF-5981-12C9-204E-0C6F3545706C}"/>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D98E717-D1B0-B5DB-A0E5-AAA716C1109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18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4272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710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A0D884B2-7756-4477-A3DD-0CF9F877C606}" type="slidenum">
              <a:rPr lang="ja-JP" altLang="en-US" smtClean="0"/>
              <a:pPr/>
              <a:t>21</a:t>
            </a:fld>
            <a:endParaRPr lang="ja-JP" altLang="en-US"/>
          </a:p>
        </p:txBody>
      </p:sp>
    </p:spTree>
    <p:extLst>
      <p:ext uri="{BB962C8B-B14F-4D97-AF65-F5344CB8AC3E}">
        <p14:creationId xmlns:p14="http://schemas.microsoft.com/office/powerpoint/2010/main" val="4246989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50800" indent="0">
              <a:buNone/>
            </a:pPr>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026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7061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2CED9-A212-C42B-EEED-7ADB2BE521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C08602-4314-9877-1B17-306FB8A96F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3A4C09-F529-8153-B909-C8C689A37AA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FD55453-E75C-2114-71AF-D6546ECFF37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6457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0984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sz="1200" b="0" i="0" u="none" strike="noStrike" cap="none" dirty="0">
              <a:solidFill>
                <a:schemeClr val="dk1"/>
              </a:solidFill>
              <a:effectLst/>
              <a:latin typeface="Calibri"/>
              <a:ea typeface="Calibri"/>
              <a:cs typeface="Calibri"/>
              <a:sym typeface="Calibri"/>
            </a:endParaRPr>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2121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809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94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781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843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B0867-C10C-F4BF-533A-A26D9E7AD2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A5B7A0-55B3-517A-98BD-1B9869E928B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2EF3C83-BC86-7685-BE51-343AF6A5D5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1FCF7C0-09CC-9310-0998-4A1AD7F1D6C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946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AB1C0-58D3-E72C-3C8F-24ED901C37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ECD906-63B6-8E0E-C037-1899B9F523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D51CCC-E89A-B116-5C20-C6407010D1ED}"/>
              </a:ext>
            </a:extLst>
          </p:cNvPr>
          <p:cNvSpPr>
            <a:spLocks noGrp="1"/>
          </p:cNvSpPr>
          <p:nvPr>
            <p:ph type="body" idx="1"/>
          </p:nvPr>
        </p:nvSpPr>
        <p:spPr/>
        <p:txBody>
          <a:bodyPr/>
          <a:lstStyle/>
          <a:p>
            <a:endParaRPr kumimoji="1" lang="ja-JP" altLang="en-US" strike="noStrike" dirty="0"/>
          </a:p>
        </p:txBody>
      </p:sp>
      <p:sp>
        <p:nvSpPr>
          <p:cNvPr id="4" name="スライド番号プレースホルダー 3">
            <a:extLst>
              <a:ext uri="{FF2B5EF4-FFF2-40B4-BE49-F238E27FC236}">
                <a16:creationId xmlns:a16="http://schemas.microsoft.com/office/drawing/2014/main" id="{CF394321-1D13-BB1B-F42A-286E9CC94EA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810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140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pPr>
            <a:r>
              <a:rPr kumimoji="1" lang="ja-JP" altLang="en-US" sz="1200" dirty="0">
                <a:solidFill>
                  <a:srgbClr val="00B050"/>
                </a:solidFill>
                <a:latin typeface="メイリオ" panose="020B0604030504040204" pitchFamily="50" charset="-128"/>
                <a:ea typeface="メイリオ" panose="020B0604030504040204" pitchFamily="50" charset="-128"/>
              </a:rPr>
              <a:t>　</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290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93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61"/>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1"/>
          <p:cNvSpPr txBox="1">
            <a:spLocks noGrp="1"/>
          </p:cNvSpPr>
          <p:nvPr>
            <p:ph type="body" idx="1"/>
          </p:nvPr>
        </p:nvSpPr>
        <p:spPr>
          <a:xfrm>
            <a:off x="609600" y="980729"/>
            <a:ext cx="10972800" cy="514543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1"/>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494281"/>
            <a:ext cx="10515600" cy="973681"/>
          </a:xfrm>
        </p:spPr>
        <p:txBody>
          <a:bodyPr>
            <a:normAutofit/>
          </a:bodyPr>
          <a:lstStyle>
            <a:lvl1pPr>
              <a:defRPr sz="4000">
                <a:latin typeface="Arial" panose="020B0604020202020204" pitchFamily="34" charset="0"/>
                <a:cs typeface="Arial" panose="020B0604020202020204" pitchFamily="34" charset="0"/>
              </a:defRPr>
            </a:lvl1pPr>
          </a:lstStyle>
          <a:p>
            <a:r>
              <a:rPr lang="ja-JP" altLang="en-US"/>
              <a:t>マスター タイトルの書式設定</a:t>
            </a:r>
            <a:endParaRPr lang="en-US"/>
          </a:p>
        </p:txBody>
      </p:sp>
      <p:sp>
        <p:nvSpPr>
          <p:cNvPr id="4" name="Date Placeholder 3"/>
          <p:cNvSpPr>
            <a:spLocks noGrp="1"/>
          </p:cNvSpPr>
          <p:nvPr>
            <p:ph type="dt" sz="half" idx="10"/>
          </p:nvPr>
        </p:nvSpPr>
        <p:spPr/>
        <p:txBody>
          <a:bodyPr/>
          <a:lstStyle/>
          <a:p>
            <a:fld id="{C7E352CD-32CA-4C0E-914B-6EE44C4CAFCC}" type="datetime1">
              <a:rPr kumimoji="1" lang="ja-JP" altLang="en-US" smtClean="0"/>
              <a:t>2026/4/24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01AFB-559C-49C2-AF83-836728682562}" type="slidenum">
              <a:rPr kumimoji="1" lang="ja-JP" altLang="en-US" smtClean="0"/>
              <a:t>‹#›</a:t>
            </a:fld>
            <a:endParaRPr kumimoji="1" lang="ja-JP" altLang="en-US"/>
          </a:p>
        </p:txBody>
      </p:sp>
    </p:spTree>
    <p:extLst>
      <p:ext uri="{BB962C8B-B14F-4D97-AF65-F5344CB8AC3E}">
        <p14:creationId xmlns:p14="http://schemas.microsoft.com/office/powerpoint/2010/main" val="189713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44"/>
        <p:cNvGrpSpPr/>
        <p:nvPr/>
      </p:nvGrpSpPr>
      <p:grpSpPr>
        <a:xfrm>
          <a:off x="0" y="0"/>
          <a:ext cx="0" cy="0"/>
          <a:chOff x="0" y="0"/>
          <a:chExt cx="0" cy="0"/>
        </a:xfrm>
      </p:grpSpPr>
      <p:sp>
        <p:nvSpPr>
          <p:cNvPr id="45" name="Google Shape;45;p64"/>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6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4"/>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1"/>
        <p:cNvGrpSpPr/>
        <p:nvPr/>
      </p:nvGrpSpPr>
      <p:grpSpPr>
        <a:xfrm>
          <a:off x="0" y="0"/>
          <a:ext cx="0" cy="0"/>
          <a:chOff x="0" y="0"/>
          <a:chExt cx="0" cy="0"/>
        </a:xfrm>
      </p:grpSpPr>
      <p:sp>
        <p:nvSpPr>
          <p:cNvPr id="52" name="Google Shape;52;p65"/>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2800"/>
              <a:buFont typeface="Meiry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6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6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6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5"/>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60"/>
        <p:cNvGrpSpPr/>
        <p:nvPr/>
      </p:nvGrpSpPr>
      <p:grpSpPr>
        <a:xfrm>
          <a:off x="0" y="0"/>
          <a:ext cx="0" cy="0"/>
          <a:chOff x="0" y="0"/>
          <a:chExt cx="0" cy="0"/>
        </a:xfrm>
      </p:grpSpPr>
      <p:sp>
        <p:nvSpPr>
          <p:cNvPr id="61" name="Google Shape;61;p67"/>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Meiryo"/>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7"/>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67"/>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7"/>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7"/>
        <p:cNvGrpSpPr/>
        <p:nvPr/>
      </p:nvGrpSpPr>
      <p:grpSpPr>
        <a:xfrm>
          <a:off x="0" y="0"/>
          <a:ext cx="0" cy="0"/>
          <a:chOff x="0" y="0"/>
          <a:chExt cx="0" cy="0"/>
        </a:xfrm>
      </p:grpSpPr>
      <p:sp>
        <p:nvSpPr>
          <p:cNvPr id="68" name="Google Shape;68;p68"/>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Meiryo"/>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8"/>
          <p:cNvSpPr>
            <a:spLocks noGrp="1"/>
          </p:cNvSpPr>
          <p:nvPr>
            <p:ph type="pic" idx="2"/>
          </p:nvPr>
        </p:nvSpPr>
        <p:spPr>
          <a:xfrm>
            <a:off x="2389717" y="612775"/>
            <a:ext cx="7315200" cy="4114800"/>
          </a:xfrm>
          <a:prstGeom prst="rect">
            <a:avLst/>
          </a:prstGeom>
          <a:noFill/>
          <a:ln>
            <a:noFill/>
          </a:ln>
        </p:spPr>
      </p:sp>
      <p:sp>
        <p:nvSpPr>
          <p:cNvPr id="70" name="Google Shape;70;p6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8"/>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4"/>
        <p:cNvGrpSpPr/>
        <p:nvPr/>
      </p:nvGrpSpPr>
      <p:grpSpPr>
        <a:xfrm>
          <a:off x="0" y="0"/>
          <a:ext cx="0" cy="0"/>
          <a:chOff x="0" y="0"/>
          <a:chExt cx="0" cy="0"/>
        </a:xfrm>
      </p:grpSpPr>
      <p:sp>
        <p:nvSpPr>
          <p:cNvPr id="75" name="Google Shape;75;p69"/>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9"/>
          <p:cNvSpPr txBox="1">
            <a:spLocks noGrp="1"/>
          </p:cNvSpPr>
          <p:nvPr>
            <p:ph type="body" idx="1"/>
          </p:nvPr>
        </p:nvSpPr>
        <p:spPr>
          <a:xfrm rot="5400000">
            <a:off x="3523283" y="-1932955"/>
            <a:ext cx="5145435"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9"/>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80"/>
        <p:cNvGrpSpPr/>
        <p:nvPr/>
      </p:nvGrpSpPr>
      <p:grpSpPr>
        <a:xfrm>
          <a:off x="0" y="0"/>
          <a:ext cx="0" cy="0"/>
          <a:chOff x="0" y="0"/>
          <a:chExt cx="0" cy="0"/>
        </a:xfrm>
      </p:grpSpPr>
      <p:sp>
        <p:nvSpPr>
          <p:cNvPr id="81" name="Google Shape;81;p70"/>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0"/>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7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70"/>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0_説明スライド_メインメッセージ無">
  <p:cSld name="30_説明スライド_メインメッセージ無">
    <p:spTree>
      <p:nvGrpSpPr>
        <p:cNvPr id="1" name="Shape 86"/>
        <p:cNvGrpSpPr/>
        <p:nvPr/>
      </p:nvGrpSpPr>
      <p:grpSpPr>
        <a:xfrm>
          <a:off x="0" y="0"/>
          <a:ext cx="0" cy="0"/>
          <a:chOff x="0" y="0"/>
          <a:chExt cx="0" cy="0"/>
        </a:xfrm>
      </p:grpSpPr>
      <p:sp>
        <p:nvSpPr>
          <p:cNvPr id="87" name="Google Shape;87;g25ee6ca055f_0_512"/>
          <p:cNvSpPr txBox="1">
            <a:spLocks noGrp="1"/>
          </p:cNvSpPr>
          <p:nvPr>
            <p:ph type="title"/>
          </p:nvPr>
        </p:nvSpPr>
        <p:spPr>
          <a:xfrm>
            <a:off x="627331" y="440492"/>
            <a:ext cx="8017600" cy="327600"/>
          </a:xfrm>
          <a:prstGeom prst="rect">
            <a:avLst/>
          </a:prstGeom>
          <a:noFill/>
          <a:ln>
            <a:noFill/>
          </a:ln>
        </p:spPr>
        <p:txBody>
          <a:bodyPr spcFirstLastPara="1" wrap="square" lIns="91425" tIns="45700" rIns="91425" bIns="0" anchor="b" anchorCtr="0">
            <a:normAutofit/>
          </a:bodyPr>
          <a:lstStyle>
            <a:lvl1pPr lvl="0" algn="l" rtl="0">
              <a:spcBef>
                <a:spcPts val="0"/>
              </a:spcBef>
              <a:spcAft>
                <a:spcPts val="0"/>
              </a:spcAft>
              <a:buSzPts val="2800"/>
              <a:buNone/>
              <a:defRPr sz="2177" b="1">
                <a:solidFill>
                  <a:srgbClr val="004F94"/>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88" name="Google Shape;88;g25ee6ca055f_0_512"/>
          <p:cNvCxnSpPr/>
          <p:nvPr/>
        </p:nvCxnSpPr>
        <p:spPr>
          <a:xfrm>
            <a:off x="627331" y="948158"/>
            <a:ext cx="8943200" cy="0"/>
          </a:xfrm>
          <a:prstGeom prst="straightConnector1">
            <a:avLst/>
          </a:prstGeom>
          <a:noFill/>
          <a:ln w="19050" cap="flat" cmpd="sng">
            <a:solidFill>
              <a:srgbClr val="004F94"/>
            </a:solidFill>
            <a:prstDash val="solid"/>
            <a:round/>
            <a:headEnd type="none" w="sm" len="sm"/>
            <a:tailEnd type="none" w="sm" len="sm"/>
          </a:ln>
        </p:spPr>
      </p:cxnSp>
      <p:sp>
        <p:nvSpPr>
          <p:cNvPr id="89" name="Google Shape;89;g25ee6ca055f_0_512"/>
          <p:cNvSpPr txBox="1">
            <a:spLocks noGrp="1"/>
          </p:cNvSpPr>
          <p:nvPr>
            <p:ph type="sldNum" idx="12"/>
          </p:nvPr>
        </p:nvSpPr>
        <p:spPr>
          <a:xfrm>
            <a:off x="9370647" y="6634460"/>
            <a:ext cx="2540000" cy="2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185" b="0" i="0" u="none" strike="noStrike" cap="none">
                <a:solidFill>
                  <a:schemeClr val="dk2"/>
                </a:solidFill>
                <a:latin typeface="Roboto"/>
                <a:ea typeface="Roboto"/>
                <a:cs typeface="Roboto"/>
                <a:sym typeface="Roboto"/>
              </a:defRPr>
            </a:lvl1pPr>
            <a:lvl2pPr marL="0" lvl="1" indent="0" algn="r" rtl="0">
              <a:spcBef>
                <a:spcPts val="0"/>
              </a:spcBef>
              <a:spcAft>
                <a:spcPts val="0"/>
              </a:spcAft>
              <a:buNone/>
              <a:defRPr sz="1185" b="0" i="0" u="none" strike="noStrike" cap="none">
                <a:solidFill>
                  <a:schemeClr val="dk2"/>
                </a:solidFill>
                <a:latin typeface="Roboto"/>
                <a:ea typeface="Roboto"/>
                <a:cs typeface="Roboto"/>
                <a:sym typeface="Roboto"/>
              </a:defRPr>
            </a:lvl2pPr>
            <a:lvl3pPr marL="0" lvl="2" indent="0" algn="r" rtl="0">
              <a:spcBef>
                <a:spcPts val="0"/>
              </a:spcBef>
              <a:spcAft>
                <a:spcPts val="0"/>
              </a:spcAft>
              <a:buNone/>
              <a:defRPr sz="1185" b="0" i="0" u="none" strike="noStrike" cap="none">
                <a:solidFill>
                  <a:schemeClr val="dk2"/>
                </a:solidFill>
                <a:latin typeface="Roboto"/>
                <a:ea typeface="Roboto"/>
                <a:cs typeface="Roboto"/>
                <a:sym typeface="Roboto"/>
              </a:defRPr>
            </a:lvl3pPr>
            <a:lvl4pPr marL="0" lvl="3" indent="0" algn="r" rtl="0">
              <a:spcBef>
                <a:spcPts val="0"/>
              </a:spcBef>
              <a:spcAft>
                <a:spcPts val="0"/>
              </a:spcAft>
              <a:buNone/>
              <a:defRPr sz="1185" b="0" i="0" u="none" strike="noStrike" cap="none">
                <a:solidFill>
                  <a:schemeClr val="dk2"/>
                </a:solidFill>
                <a:latin typeface="Roboto"/>
                <a:ea typeface="Roboto"/>
                <a:cs typeface="Roboto"/>
                <a:sym typeface="Roboto"/>
              </a:defRPr>
            </a:lvl4pPr>
            <a:lvl5pPr marL="0" lvl="4" indent="0" algn="r" rtl="0">
              <a:spcBef>
                <a:spcPts val="0"/>
              </a:spcBef>
              <a:spcAft>
                <a:spcPts val="0"/>
              </a:spcAft>
              <a:buNone/>
              <a:defRPr sz="1185" b="0" i="0" u="none" strike="noStrike" cap="none">
                <a:solidFill>
                  <a:schemeClr val="dk2"/>
                </a:solidFill>
                <a:latin typeface="Roboto"/>
                <a:ea typeface="Roboto"/>
                <a:cs typeface="Roboto"/>
                <a:sym typeface="Roboto"/>
              </a:defRPr>
            </a:lvl5pPr>
            <a:lvl6pPr marL="0" lvl="5" indent="0" algn="r" rtl="0">
              <a:spcBef>
                <a:spcPts val="0"/>
              </a:spcBef>
              <a:spcAft>
                <a:spcPts val="0"/>
              </a:spcAft>
              <a:buNone/>
              <a:defRPr sz="1185" b="0" i="0" u="none" strike="noStrike" cap="none">
                <a:solidFill>
                  <a:schemeClr val="dk2"/>
                </a:solidFill>
                <a:latin typeface="Roboto"/>
                <a:ea typeface="Roboto"/>
                <a:cs typeface="Roboto"/>
                <a:sym typeface="Roboto"/>
              </a:defRPr>
            </a:lvl6pPr>
            <a:lvl7pPr marL="0" lvl="6" indent="0" algn="r" rtl="0">
              <a:spcBef>
                <a:spcPts val="0"/>
              </a:spcBef>
              <a:spcAft>
                <a:spcPts val="0"/>
              </a:spcAft>
              <a:buNone/>
              <a:defRPr sz="1185" b="0" i="0" u="none" strike="noStrike" cap="none">
                <a:solidFill>
                  <a:schemeClr val="dk2"/>
                </a:solidFill>
                <a:latin typeface="Roboto"/>
                <a:ea typeface="Roboto"/>
                <a:cs typeface="Roboto"/>
                <a:sym typeface="Roboto"/>
              </a:defRPr>
            </a:lvl7pPr>
            <a:lvl8pPr marL="0" lvl="7" indent="0" algn="r" rtl="0">
              <a:spcBef>
                <a:spcPts val="0"/>
              </a:spcBef>
              <a:spcAft>
                <a:spcPts val="0"/>
              </a:spcAft>
              <a:buNone/>
              <a:defRPr sz="1185" b="0" i="0" u="none" strike="noStrike" cap="none">
                <a:solidFill>
                  <a:schemeClr val="dk2"/>
                </a:solidFill>
                <a:latin typeface="Roboto"/>
                <a:ea typeface="Roboto"/>
                <a:cs typeface="Roboto"/>
                <a:sym typeface="Roboto"/>
              </a:defRPr>
            </a:lvl8pPr>
            <a:lvl9pPr marL="0" lvl="8" indent="0" algn="r" rtl="0">
              <a:spcBef>
                <a:spcPts val="0"/>
              </a:spcBef>
              <a:spcAft>
                <a:spcPts val="0"/>
              </a:spcAft>
              <a:buNone/>
              <a:defRPr sz="1185" b="0" i="0" u="none" strike="noStrike" cap="none">
                <a:solidFill>
                  <a:schemeClr val="dk2"/>
                </a:solidFill>
                <a:latin typeface="Roboto"/>
                <a:ea typeface="Roboto"/>
                <a:cs typeface="Roboto"/>
                <a:sym typeface="Roboto"/>
              </a:defRPr>
            </a:lvl9pPr>
          </a:lstStyle>
          <a:p>
            <a:fld id="{00000000-1234-1234-1234-123412341234}" type="slidenum">
              <a:rPr lang="en-US" altLang="ja-JP" smtClean="0"/>
              <a:pPr/>
              <a:t>‹#›</a:t>
            </a:fld>
            <a:endParaRPr lang="ja-JP" altLang="en-US"/>
          </a:p>
        </p:txBody>
      </p:sp>
      <p:sp>
        <p:nvSpPr>
          <p:cNvPr id="90" name="Google Shape;90;g25ee6ca055f_0_512"/>
          <p:cNvSpPr txBox="1">
            <a:spLocks noGrp="1"/>
          </p:cNvSpPr>
          <p:nvPr>
            <p:ph type="body" idx="1"/>
          </p:nvPr>
        </p:nvSpPr>
        <p:spPr>
          <a:xfrm>
            <a:off x="627336" y="1219494"/>
            <a:ext cx="10892000" cy="177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435"/>
              </a:spcBef>
              <a:spcAft>
                <a:spcPts val="0"/>
              </a:spcAft>
              <a:buSzPts val="2400"/>
              <a:buNone/>
              <a:defRPr sz="2177">
                <a:solidFill>
                  <a:schemeClr val="dk1"/>
                </a:solidFill>
              </a:defRPr>
            </a:lvl1pPr>
            <a:lvl2pPr marL="914400" lvl="1" indent="-332295" algn="l" rtl="0">
              <a:spcBef>
                <a:spcPts val="327"/>
              </a:spcBef>
              <a:spcAft>
                <a:spcPts val="0"/>
              </a:spcAft>
              <a:buClr>
                <a:schemeClr val="dk1"/>
              </a:buClr>
              <a:buSzPts val="1633"/>
              <a:buChar char="–"/>
              <a:defRPr sz="1633">
                <a:solidFill>
                  <a:schemeClr val="dk1"/>
                </a:solidFill>
              </a:defRPr>
            </a:lvl2pPr>
            <a:lvl3pPr marL="1371600" lvl="2" indent="-332295" algn="l" rtl="0">
              <a:spcBef>
                <a:spcPts val="327"/>
              </a:spcBef>
              <a:spcAft>
                <a:spcPts val="0"/>
              </a:spcAft>
              <a:buClr>
                <a:schemeClr val="dk1"/>
              </a:buClr>
              <a:buSzPts val="1633"/>
              <a:buChar char="•"/>
              <a:defRPr sz="1633">
                <a:solidFill>
                  <a:schemeClr val="dk1"/>
                </a:solidFill>
              </a:defRPr>
            </a:lvl3pPr>
            <a:lvl4pPr marL="1828800" lvl="3" indent="-332295" algn="l" rtl="0">
              <a:spcBef>
                <a:spcPts val="327"/>
              </a:spcBef>
              <a:spcAft>
                <a:spcPts val="0"/>
              </a:spcAft>
              <a:buClr>
                <a:schemeClr val="dk1"/>
              </a:buClr>
              <a:buSzPts val="1633"/>
              <a:buChar char="–"/>
              <a:defRPr sz="1633">
                <a:solidFill>
                  <a:schemeClr val="dk1"/>
                </a:solidFill>
              </a:defRPr>
            </a:lvl4pPr>
            <a:lvl5pPr marL="2286000" lvl="4" indent="-332295" algn="l" rtl="0">
              <a:spcBef>
                <a:spcPts val="327"/>
              </a:spcBef>
              <a:spcAft>
                <a:spcPts val="0"/>
              </a:spcAft>
              <a:buClr>
                <a:schemeClr val="dk1"/>
              </a:buClr>
              <a:buSzPts val="1633"/>
              <a:buChar char="»"/>
              <a:defRPr sz="1633">
                <a:solidFill>
                  <a:schemeClr val="dk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1" name="Google Shape;91;g25ee6ca055f_0_512" descr="ロゴ が含まれている画像&#10;&#10;自動的に生成された説明"/>
          <p:cNvPicPr preferRelativeResize="0"/>
          <p:nvPr/>
        </p:nvPicPr>
        <p:blipFill rotWithShape="1">
          <a:blip r:embed="rId2">
            <a:alphaModFix/>
          </a:blip>
          <a:srcRect l="2581" b="11551"/>
          <a:stretch/>
        </p:blipFill>
        <p:spPr>
          <a:xfrm>
            <a:off x="9543174" y="345715"/>
            <a:ext cx="2539749" cy="5858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A407D-29CC-45AB-991F-2752D24EEDD5}" type="datetime1">
              <a:rPr kumimoji="1" lang="ja-JP" altLang="en-US" smtClean="0"/>
              <a:t>2026/4/24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E01AFB-559C-49C2-AF83-836728682562}" type="slidenum">
              <a:rPr kumimoji="1" lang="ja-JP" altLang="en-US" smtClean="0"/>
              <a:t>‹#›</a:t>
            </a:fld>
            <a:endParaRPr kumimoji="1" lang="ja-JP" altLang="en-US"/>
          </a:p>
        </p:txBody>
      </p:sp>
    </p:spTree>
    <p:extLst>
      <p:ext uri="{BB962C8B-B14F-4D97-AF65-F5344CB8AC3E}">
        <p14:creationId xmlns:p14="http://schemas.microsoft.com/office/powerpoint/2010/main" val="289483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図 1" descr="図形&#10;&#10;自動的に生成された説明">
            <a:extLst>
              <a:ext uri="{FF2B5EF4-FFF2-40B4-BE49-F238E27FC236}">
                <a16:creationId xmlns:a16="http://schemas.microsoft.com/office/drawing/2014/main" id="{5AC5EAC6-1D80-9229-40EE-51B44260B9E8}"/>
              </a:ext>
            </a:extLst>
          </p:cNvPr>
          <p:cNvPicPr>
            <a:picLocks noChangeAspect="1"/>
          </p:cNvPicPr>
          <p:nvPr userDrawn="1"/>
        </p:nvPicPr>
        <p:blipFill>
          <a:blip r:embed="rId12"/>
          <a:stretch>
            <a:fillRect/>
          </a:stretch>
        </p:blipFill>
        <p:spPr>
          <a:xfrm>
            <a:off x="76269" y="9407"/>
            <a:ext cx="12192000" cy="6848593"/>
          </a:xfrm>
          <a:prstGeom prst="rect">
            <a:avLst/>
          </a:prstGeom>
        </p:spPr>
      </p:pic>
      <p:sp>
        <p:nvSpPr>
          <p:cNvPr id="10" name="Google Shape;10;p59"/>
          <p:cNvSpPr txBox="1">
            <a:spLocks noGrp="1"/>
          </p:cNvSpPr>
          <p:nvPr>
            <p:ph type="title"/>
          </p:nvPr>
        </p:nvSpPr>
        <p:spPr>
          <a:xfrm>
            <a:off x="609600" y="433501"/>
            <a:ext cx="10972800" cy="634082"/>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609600" y="980729"/>
            <a:ext cx="10972800" cy="514543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eiryo"/>
                <a:ea typeface="Meiryo"/>
                <a:cs typeface="Meiryo"/>
                <a:sym typeface="Meiryo"/>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eiryo"/>
                <a:ea typeface="Meiryo"/>
                <a:cs typeface="Meiryo"/>
                <a:sym typeface="Meiry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pca.jp/area_support/manual/pcaid/01_introduction/introduction_07.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hyperlink" Target="https://elaws.e-gov.go.jp/document?lawid=340AC0000000033#Mp-At_226"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hyperlink" Target="https://pca.jp/area_support/manual/pcaid/01_introduction/introduction_06.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faq.pca.jp/faq/show/10272?category_id=2&amp;site_domain=default"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pca.jp/area_support/manual/payslip_staff/index.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pca.jp/area_support/manual/pcaid/01_introduction/introduction_07.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920894A-F1A3-40A3-A034-8234C01A318A}"/>
              </a:ext>
            </a:extLst>
          </p:cNvPr>
          <p:cNvSpPr txBox="1">
            <a:spLocks/>
          </p:cNvSpPr>
          <p:nvPr/>
        </p:nvSpPr>
        <p:spPr>
          <a:xfrm>
            <a:off x="771554" y="2353544"/>
            <a:ext cx="8534811"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endParaRPr kumimoji="1" lang="en-US" altLang="ja-JP" sz="4000" dirty="0">
              <a:solidFill>
                <a:srgbClr val="5F5F5F"/>
              </a:solidFill>
              <a:latin typeface="Meiryo UI" panose="020B0604030504040204" pitchFamily="50" charset="-128"/>
              <a:ea typeface="Meiryo UI" panose="020B0604030504040204" pitchFamily="50" charset="-128"/>
            </a:endParaRPr>
          </a:p>
          <a:p>
            <a:pPr>
              <a:lnSpc>
                <a:spcPct val="120000"/>
              </a:lnSpc>
            </a:pPr>
            <a:r>
              <a:rPr kumimoji="1" lang="ja-JP" altLang="en-US" sz="4000" dirty="0">
                <a:solidFill>
                  <a:srgbClr val="5F5F5F"/>
                </a:solidFill>
                <a:latin typeface="Meiryo UI" panose="020B0604030504040204" pitchFamily="50" charset="-128"/>
                <a:ea typeface="Meiryo UI" panose="020B0604030504040204" pitchFamily="50" charset="-128"/>
              </a:rPr>
              <a:t>社員様向け</a:t>
            </a:r>
            <a:br>
              <a:rPr kumimoji="1" lang="en-US" altLang="ja-JP" sz="4000" dirty="0">
                <a:solidFill>
                  <a:srgbClr val="5F5F5F"/>
                </a:solidFill>
                <a:latin typeface="Meiryo UI" panose="020B0604030504040204" pitchFamily="50" charset="-128"/>
                <a:ea typeface="Meiryo UI" panose="020B0604030504040204" pitchFamily="50" charset="-128"/>
              </a:rPr>
            </a:br>
            <a:r>
              <a:rPr kumimoji="1" lang="en-US" altLang="ja-JP" sz="3600" dirty="0">
                <a:solidFill>
                  <a:srgbClr val="5F5F5F"/>
                </a:solidFill>
                <a:latin typeface="Meiryo UI" panose="020B0604030504040204" pitchFamily="50" charset="-128"/>
                <a:ea typeface="Meiryo UI" panose="020B0604030504040204" pitchFamily="50" charset="-128"/>
              </a:rPr>
              <a:t>『PCA</a:t>
            </a:r>
            <a:r>
              <a:rPr lang="ja-JP" altLang="en-US" sz="3600" dirty="0">
                <a:solidFill>
                  <a:srgbClr val="5F5F5F"/>
                </a:solidFill>
                <a:latin typeface="Meiryo UI" panose="020B0604030504040204" pitchFamily="50" charset="-128"/>
                <a:ea typeface="Meiryo UI" panose="020B0604030504040204" pitchFamily="50" charset="-128"/>
              </a:rPr>
              <a:t> </a:t>
            </a:r>
            <a:r>
              <a:rPr kumimoji="1" lang="en-US" altLang="ja-JP" sz="3600" dirty="0">
                <a:solidFill>
                  <a:srgbClr val="5F5F5F"/>
                </a:solidFill>
                <a:latin typeface="Meiryo UI" panose="020B0604030504040204" pitchFamily="50" charset="-128"/>
                <a:ea typeface="Meiryo UI" panose="020B0604030504040204" pitchFamily="50" charset="-128"/>
              </a:rPr>
              <a:t>Hub </a:t>
            </a:r>
            <a:r>
              <a:rPr kumimoji="1" lang="ja-JP" altLang="en-US" sz="3600" dirty="0">
                <a:solidFill>
                  <a:srgbClr val="5F5F5F"/>
                </a:solidFill>
                <a:latin typeface="Meiryo UI" panose="020B0604030504040204" pitchFamily="50" charset="-128"/>
                <a:ea typeface="Meiryo UI" panose="020B0604030504040204" pitchFamily="50" charset="-128"/>
              </a:rPr>
              <a:t>給与明細</a:t>
            </a:r>
            <a:r>
              <a:rPr kumimoji="1" lang="en-US" altLang="ja-JP" sz="3600" dirty="0">
                <a:solidFill>
                  <a:srgbClr val="5F5F5F"/>
                </a:solidFill>
                <a:latin typeface="Meiryo UI" panose="020B0604030504040204" pitchFamily="50" charset="-128"/>
                <a:ea typeface="Meiryo UI" panose="020B0604030504040204" pitchFamily="50" charset="-128"/>
              </a:rPr>
              <a:t>』</a:t>
            </a:r>
            <a:r>
              <a:rPr kumimoji="1" lang="ja-JP" altLang="en-US" sz="3600" dirty="0">
                <a:solidFill>
                  <a:srgbClr val="5F5F5F"/>
                </a:solidFill>
                <a:latin typeface="Meiryo UI" panose="020B0604030504040204" pitchFamily="50" charset="-128"/>
                <a:ea typeface="Meiryo UI" panose="020B0604030504040204" pitchFamily="50" charset="-128"/>
              </a:rPr>
              <a:t>簡易運用マニュアル</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
        <p:nvSpPr>
          <p:cNvPr id="5" name="字幕 2">
            <a:extLst>
              <a:ext uri="{FF2B5EF4-FFF2-40B4-BE49-F238E27FC236}">
                <a16:creationId xmlns:a16="http://schemas.microsoft.com/office/drawing/2014/main" id="{D44097F1-4967-4F79-B045-0F891C0F22A9}"/>
              </a:ext>
            </a:extLst>
          </p:cNvPr>
          <p:cNvSpPr txBox="1">
            <a:spLocks/>
          </p:cNvSpPr>
          <p:nvPr/>
        </p:nvSpPr>
        <p:spPr>
          <a:xfrm>
            <a:off x="2734551" y="5802823"/>
            <a:ext cx="7670962" cy="8512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Meiryo"/>
                <a:ea typeface="Meiryo"/>
                <a:cs typeface="Meiryo"/>
                <a:sym typeface="Meiryo"/>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Meiryo"/>
                <a:ea typeface="Meiryo"/>
                <a:cs typeface="Meiryo"/>
                <a:sym typeface="Meiryo"/>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lgn="r">
              <a:buNone/>
            </a:pPr>
            <a:r>
              <a:rPr kumimoji="1" lang="ja-JP" altLang="en-US" b="1">
                <a:solidFill>
                  <a:srgbClr val="FF0000"/>
                </a:solidFill>
              </a:rPr>
              <a:t>会社名をご記載ください</a:t>
            </a:r>
            <a:endParaRPr kumimoji="1" lang="en-US" altLang="ja-JP" b="1">
              <a:solidFill>
                <a:srgbClr val="FF0000"/>
              </a:solidFill>
            </a:endParaRPr>
          </a:p>
        </p:txBody>
      </p:sp>
      <p:pic>
        <p:nvPicPr>
          <p:cNvPr id="7" name="図 6" descr="アイコン が含まれている画像&#10;&#10;自動的に生成された説明">
            <a:extLst>
              <a:ext uri="{FF2B5EF4-FFF2-40B4-BE49-F238E27FC236}">
                <a16:creationId xmlns:a16="http://schemas.microsoft.com/office/drawing/2014/main" id="{B3586A58-7181-46C3-9B8F-19ABF4F16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0413" y="3054584"/>
            <a:ext cx="2666133" cy="2666133"/>
          </a:xfrm>
          <a:prstGeom prst="rect">
            <a:avLst/>
          </a:prstGeom>
        </p:spPr>
      </p:pic>
      <p:pic>
        <p:nvPicPr>
          <p:cNvPr id="8" name="!!図形2" descr="テキスト&#10;&#10;自動的に生成された説明">
            <a:extLst>
              <a:ext uri="{FF2B5EF4-FFF2-40B4-BE49-F238E27FC236}">
                <a16:creationId xmlns:a16="http://schemas.microsoft.com/office/drawing/2014/main" id="{428FE7CC-C415-4128-8702-C458ACD73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407" y="203914"/>
            <a:ext cx="3289919" cy="1308893"/>
          </a:xfrm>
          <a:prstGeom prst="rect">
            <a:avLst/>
          </a:prstGeom>
        </p:spPr>
      </p:pic>
      <p:sp>
        <p:nvSpPr>
          <p:cNvPr id="2" name="テキスト ボックス 1">
            <a:extLst>
              <a:ext uri="{FF2B5EF4-FFF2-40B4-BE49-F238E27FC236}">
                <a16:creationId xmlns:a16="http://schemas.microsoft.com/office/drawing/2014/main" id="{F1E4690F-7AF6-64C3-53BE-659B0931275E}"/>
              </a:ext>
            </a:extLst>
          </p:cNvPr>
          <p:cNvSpPr txBox="1"/>
          <p:nvPr/>
        </p:nvSpPr>
        <p:spPr>
          <a:xfrm>
            <a:off x="650620" y="6043788"/>
            <a:ext cx="1296144" cy="276999"/>
          </a:xfrm>
          <a:prstGeom prst="rect">
            <a:avLst/>
          </a:prstGeom>
          <a:noFill/>
        </p:spPr>
        <p:txBody>
          <a:bodyPr wrap="square" rtlCol="0">
            <a:spAutoFit/>
          </a:bodyPr>
          <a:lstStyle/>
          <a:p>
            <a:pPr algn="l"/>
            <a:r>
              <a:rPr kumimoji="1" lang="en-US" altLang="ja-JP" sz="1200" dirty="0">
                <a:latin typeface="メイリオ" panose="020B0604030504040204" pitchFamily="50" charset="-128"/>
                <a:ea typeface="メイリオ" panose="020B0604030504040204" pitchFamily="50" charset="-128"/>
              </a:rPr>
              <a:t>Ver.2.0</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154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26C9D-E1DF-5AED-0E94-CDCDAFA76A0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C247F4C-5466-275F-BBAB-5A55B539C8BE}"/>
              </a:ext>
            </a:extLst>
          </p:cNvPr>
          <p:cNvSpPr>
            <a:spLocks noGrp="1"/>
          </p:cNvSpPr>
          <p:nvPr>
            <p:ph type="sldNum" sz="quarter" idx="12"/>
          </p:nvPr>
        </p:nvSpPr>
        <p:spPr/>
        <p:txBody>
          <a:bodyPr/>
          <a:lstStyle/>
          <a:p>
            <a:fld id="{8DE01AFB-559C-49C2-AF83-836728682562}" type="slidenum">
              <a:rPr kumimoji="1" lang="ja-JP" altLang="en-US" smtClean="0"/>
              <a:t>9</a:t>
            </a:fld>
            <a:endParaRPr kumimoji="1" lang="ja-JP" altLang="en-US"/>
          </a:p>
        </p:txBody>
      </p:sp>
      <p:sp>
        <p:nvSpPr>
          <p:cNvPr id="6" name="タイトル 1">
            <a:extLst>
              <a:ext uri="{FF2B5EF4-FFF2-40B4-BE49-F238E27FC236}">
                <a16:creationId xmlns:a16="http://schemas.microsoft.com/office/drawing/2014/main" id="{5A04DD32-6968-CCDB-1DB8-6E4657341BC9}"/>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9" name="テキスト プレースホルダー 3">
            <a:extLst>
              <a:ext uri="{FF2B5EF4-FFF2-40B4-BE49-F238E27FC236}">
                <a16:creationId xmlns:a16="http://schemas.microsoft.com/office/drawing/2014/main" id="{AC6B7117-E2E2-A456-2A0B-7F3579FF04B9}"/>
              </a:ext>
            </a:extLst>
          </p:cNvPr>
          <p:cNvSpPr txBox="1">
            <a:spLocks/>
          </p:cNvSpPr>
          <p:nvPr/>
        </p:nvSpPr>
        <p:spPr>
          <a:xfrm>
            <a:off x="272610" y="960450"/>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③ユーザー情報入力</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姓、名、姓（フリガナ）、名（フリガナ）を入力して</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［登録内容を確認］をクリックします。社員番号がわからない場合は、［わからない］にチェックを入れてください。</a:t>
            </a:r>
            <a:endParaRPr kumimoji="1" lang="en-US" altLang="ja-JP" dirty="0">
              <a:latin typeface="メイリオ" panose="020B0604030504040204" pitchFamily="50" charset="-128"/>
              <a:ea typeface="メイリオ" panose="020B0604030504040204" pitchFamily="50" charset="-128"/>
            </a:endParaRPr>
          </a:p>
          <a:p>
            <a:pPr marL="50800"/>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入力内容の前後にスペースが入らないようにご注意ください。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5" name="テキスト プレースホルダー 3">
            <a:extLst>
              <a:ext uri="{FF2B5EF4-FFF2-40B4-BE49-F238E27FC236}">
                <a16:creationId xmlns:a16="http://schemas.microsoft.com/office/drawing/2014/main" id="{265FF295-38D4-E715-175E-90C6E585226D}"/>
              </a:ext>
            </a:extLst>
          </p:cNvPr>
          <p:cNvSpPr txBox="1">
            <a:spLocks/>
          </p:cNvSpPr>
          <p:nvPr/>
        </p:nvSpPr>
        <p:spPr>
          <a:xfrm>
            <a:off x="6121724" y="960450"/>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④ユーザー情報入力確認</a:t>
            </a:r>
          </a:p>
          <a:p>
            <a:pPr marL="50800"/>
            <a:r>
              <a:rPr kumimoji="1" lang="ja-JP" altLang="en-US" dirty="0">
                <a:latin typeface="メイリオ" panose="020B0604030504040204" pitchFamily="50" charset="-128"/>
                <a:ea typeface="メイリオ" panose="020B0604030504040204" pitchFamily="50" charset="-128"/>
              </a:rPr>
              <a:t>登録内容を確認し、［ユーザー登録する］をクリックします。</a:t>
            </a:r>
            <a:endParaRPr kumimoji="1" lang="en-US" altLang="ja-JP" dirty="0">
              <a:latin typeface="メイリオ" panose="020B0604030504040204" pitchFamily="50" charset="-128"/>
              <a:ea typeface="メイリオ" panose="020B0604030504040204" pitchFamily="50" charset="-128"/>
            </a:endParaRPr>
          </a:p>
          <a:p>
            <a:pPr marL="50800"/>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入力内容に誤りがあった場合は［戻る］ボタンをクリックすることで、③の入力画面に戻ることができます。</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F9592C97-5CCA-F199-BC61-13ECEEEBA9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56635" y="2681785"/>
            <a:ext cx="3052107" cy="3736726"/>
          </a:xfrm>
          <a:prstGeom prst="rect">
            <a:avLst/>
          </a:prstGeom>
        </p:spPr>
      </p:pic>
      <p:sp>
        <p:nvSpPr>
          <p:cNvPr id="8" name="正方形/長方形 7">
            <a:extLst>
              <a:ext uri="{FF2B5EF4-FFF2-40B4-BE49-F238E27FC236}">
                <a16:creationId xmlns:a16="http://schemas.microsoft.com/office/drawing/2014/main" id="{DC1D855A-9050-CBDB-86DE-04900AA50077}"/>
              </a:ext>
            </a:extLst>
          </p:cNvPr>
          <p:cNvSpPr/>
          <p:nvPr/>
        </p:nvSpPr>
        <p:spPr>
          <a:xfrm>
            <a:off x="1727659" y="6020211"/>
            <a:ext cx="2297357"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C29FC5F9-50B4-E6FA-CC36-5371FBB03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423" y="2343518"/>
            <a:ext cx="3052107" cy="3740193"/>
          </a:xfrm>
          <a:prstGeom prst="rect">
            <a:avLst/>
          </a:prstGeom>
        </p:spPr>
      </p:pic>
      <p:sp>
        <p:nvSpPr>
          <p:cNvPr id="19" name="正方形/長方形 18">
            <a:extLst>
              <a:ext uri="{FF2B5EF4-FFF2-40B4-BE49-F238E27FC236}">
                <a16:creationId xmlns:a16="http://schemas.microsoft.com/office/drawing/2014/main" id="{1DCC05E2-17F1-7FB9-46EF-DA805CA1CB97}"/>
              </a:ext>
            </a:extLst>
          </p:cNvPr>
          <p:cNvSpPr/>
          <p:nvPr/>
        </p:nvSpPr>
        <p:spPr>
          <a:xfrm>
            <a:off x="9088333" y="5776188"/>
            <a:ext cx="1148662"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566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5330E-E0A1-C77D-2015-2101D97FAD6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36CCC01-5A45-C5C5-A669-9E0E4F008A87}"/>
              </a:ext>
            </a:extLst>
          </p:cNvPr>
          <p:cNvSpPr>
            <a:spLocks noGrp="1"/>
          </p:cNvSpPr>
          <p:nvPr>
            <p:ph type="sldNum" sz="quarter" idx="12"/>
          </p:nvPr>
        </p:nvSpPr>
        <p:spPr/>
        <p:txBody>
          <a:bodyPr/>
          <a:lstStyle/>
          <a:p>
            <a:fld id="{8DE01AFB-559C-49C2-AF83-836728682562}" type="slidenum">
              <a:rPr kumimoji="1" lang="ja-JP" altLang="en-US" smtClean="0"/>
              <a:t>10</a:t>
            </a:fld>
            <a:endParaRPr kumimoji="1" lang="ja-JP" altLang="en-US"/>
          </a:p>
        </p:txBody>
      </p:sp>
      <p:sp>
        <p:nvSpPr>
          <p:cNvPr id="6" name="タイトル 1">
            <a:extLst>
              <a:ext uri="{FF2B5EF4-FFF2-40B4-BE49-F238E27FC236}">
                <a16:creationId xmlns:a16="http://schemas.microsoft.com/office/drawing/2014/main" id="{01EB2748-DA9E-BB9E-CE7D-A57DAB7F3C5C}"/>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9" name="テキスト プレースホルダー 3">
            <a:extLst>
              <a:ext uri="{FF2B5EF4-FFF2-40B4-BE49-F238E27FC236}">
                <a16:creationId xmlns:a16="http://schemas.microsoft.com/office/drawing/2014/main" id="{C5BC501E-12E6-84FB-33E7-88463A97B111}"/>
              </a:ext>
            </a:extLst>
          </p:cNvPr>
          <p:cNvSpPr txBox="1">
            <a:spLocks/>
          </p:cNvSpPr>
          <p:nvPr/>
        </p:nvSpPr>
        <p:spPr>
          <a:xfrm>
            <a:off x="272610" y="960450"/>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⑤ユーザーの仮登録</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これで</a:t>
            </a:r>
            <a:r>
              <a:rPr kumimoji="1" lang="en-US" altLang="ja-JP" dirty="0">
                <a:solidFill>
                  <a:schemeClr val="tx1"/>
                </a:solidFill>
                <a:latin typeface="メイリオ" panose="020B0604030504040204" pitchFamily="50" charset="-128"/>
                <a:ea typeface="メイリオ" panose="020B0604030504040204" pitchFamily="50" charset="-128"/>
              </a:rPr>
              <a:t>QR</a:t>
            </a:r>
            <a:r>
              <a:rPr kumimoji="1" lang="ja-JP" altLang="en-US" dirty="0">
                <a:solidFill>
                  <a:schemeClr val="tx1"/>
                </a:solidFill>
                <a:latin typeface="メイリオ" panose="020B0604030504040204" pitchFamily="50" charset="-128"/>
                <a:ea typeface="メイリオ" panose="020B0604030504040204" pitchFamily="50" charset="-128"/>
              </a:rPr>
              <a:t>コード、または</a:t>
            </a:r>
            <a:r>
              <a:rPr kumimoji="1" lang="en-US" altLang="ja-JP" dirty="0">
                <a:solidFill>
                  <a:schemeClr val="tx1"/>
                </a:solidFill>
                <a:latin typeface="メイリオ" panose="020B0604030504040204" pitchFamily="50" charset="-128"/>
                <a:ea typeface="メイリオ" panose="020B0604030504040204" pitchFamily="50" charset="-128"/>
              </a:rPr>
              <a:t>URL</a:t>
            </a:r>
            <a:r>
              <a:rPr kumimoji="1" lang="ja-JP" altLang="en-US" dirty="0">
                <a:solidFill>
                  <a:schemeClr val="tx1"/>
                </a:solidFill>
                <a:latin typeface="メイリオ" panose="020B0604030504040204" pitchFamily="50" charset="-128"/>
                <a:ea typeface="メイリオ" panose="020B0604030504040204" pitchFamily="50" charset="-128"/>
              </a:rPr>
              <a:t>からのメールアドレスの登録が完了となります。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この後、管理者による登録が終わるとアカウント設定のためのメールが届きます。</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AF924ACA-E0E3-B75B-A403-33C5E46C4C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55750" y="2465602"/>
            <a:ext cx="2915207" cy="3569121"/>
          </a:xfrm>
          <a:prstGeom prst="rect">
            <a:avLst/>
          </a:prstGeom>
        </p:spPr>
      </p:pic>
    </p:spTree>
    <p:extLst>
      <p:ext uri="{BB962C8B-B14F-4D97-AF65-F5344CB8AC3E}">
        <p14:creationId xmlns:p14="http://schemas.microsoft.com/office/powerpoint/2010/main" val="5270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BD61B-1FA7-3B59-58E5-3192B4FF05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D10F76F-22F4-4454-22C9-6FBF1D9D6063}"/>
              </a:ext>
            </a:extLst>
          </p:cNvPr>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3" name="テキスト プレースホルダー 2">
            <a:extLst>
              <a:ext uri="{FF2B5EF4-FFF2-40B4-BE49-F238E27FC236}">
                <a16:creationId xmlns:a16="http://schemas.microsoft.com/office/drawing/2014/main" id="{E8C38729-ADBB-072B-6153-024076BCA52D}"/>
              </a:ext>
            </a:extLst>
          </p:cNvPr>
          <p:cNvSpPr>
            <a:spLocks noGrp="1"/>
          </p:cNvSpPr>
          <p:nvPr>
            <p:ph type="body" idx="1"/>
          </p:nvPr>
        </p:nvSpPr>
        <p:spPr>
          <a:xfrm>
            <a:off x="402150" y="863187"/>
            <a:ext cx="11789849" cy="429133"/>
          </a:xfrm>
        </p:spPr>
        <p:txBody>
          <a:bodyPr>
            <a:normAutofit lnSpcReduction="10000"/>
          </a:bodyPr>
          <a:lstStyle/>
          <a:p>
            <a:pPr marL="50800" indent="0">
              <a:buNone/>
            </a:pPr>
            <a:r>
              <a:rPr kumimoji="1" lang="ja-JP" altLang="en-US" sz="1800" dirty="0">
                <a:solidFill>
                  <a:schemeClr val="tx1"/>
                </a:solidFill>
              </a:rPr>
              <a:t>「アカウント設定リクエストメール」が届いたら、以下の操作をします。</a:t>
            </a:r>
            <a:endParaRPr kumimoji="1" lang="en-US" altLang="ja-JP" sz="1800" dirty="0">
              <a:solidFill>
                <a:schemeClr val="tx1"/>
              </a:solidFill>
            </a:endParaRPr>
          </a:p>
        </p:txBody>
      </p:sp>
      <p:sp>
        <p:nvSpPr>
          <p:cNvPr id="5" name="スライド番号プレースホルダー 4">
            <a:extLst>
              <a:ext uri="{FF2B5EF4-FFF2-40B4-BE49-F238E27FC236}">
                <a16:creationId xmlns:a16="http://schemas.microsoft.com/office/drawing/2014/main" id="{17F34EE6-E742-E717-AD8B-3CC5BAF27C1D}"/>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11</a:t>
            </a:fld>
            <a:endParaRPr lang="ja-JP" altLang="en-US"/>
          </a:p>
        </p:txBody>
      </p:sp>
      <p:pic>
        <p:nvPicPr>
          <p:cNvPr id="1028" name="Picture 4" descr="アカウント設定操作要求画面">
            <a:extLst>
              <a:ext uri="{FF2B5EF4-FFF2-40B4-BE49-F238E27FC236}">
                <a16:creationId xmlns:a16="http://schemas.microsoft.com/office/drawing/2014/main" id="{0CEC219F-FFAB-DA3E-C5FB-D0CE78C85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992" y="2195814"/>
            <a:ext cx="4971990" cy="2050062"/>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8ED2E895-EAF0-163B-DCE3-7717F5A338D8}"/>
              </a:ext>
            </a:extLst>
          </p:cNvPr>
          <p:cNvPicPr>
            <a:picLocks noChangeAspect="1"/>
          </p:cNvPicPr>
          <p:nvPr/>
        </p:nvPicPr>
        <p:blipFill>
          <a:blip r:embed="rId4"/>
          <a:stretch>
            <a:fillRect/>
          </a:stretch>
        </p:blipFill>
        <p:spPr>
          <a:xfrm>
            <a:off x="337420" y="2090917"/>
            <a:ext cx="5567781" cy="2943884"/>
          </a:xfrm>
          <a:prstGeom prst="rect">
            <a:avLst/>
          </a:prstGeom>
        </p:spPr>
      </p:pic>
      <p:sp>
        <p:nvSpPr>
          <p:cNvPr id="15" name="テキスト プレースホルダー 3">
            <a:extLst>
              <a:ext uri="{FF2B5EF4-FFF2-40B4-BE49-F238E27FC236}">
                <a16:creationId xmlns:a16="http://schemas.microsoft.com/office/drawing/2014/main" id="{2762AEFB-A242-E7F2-B255-F83B701F4C24}"/>
              </a:ext>
            </a:extLst>
          </p:cNvPr>
          <p:cNvSpPr txBox="1">
            <a:spLocks/>
          </p:cNvSpPr>
          <p:nvPr/>
        </p:nvSpPr>
        <p:spPr>
          <a:xfrm>
            <a:off x="204909" y="1335103"/>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solidFill>
                  <a:schemeClr val="tx1"/>
                </a:solidFill>
                <a:latin typeface="メイリオ" panose="020B0604030504040204" pitchFamily="50" charset="-128"/>
                <a:ea typeface="メイリオ" panose="020B0604030504040204" pitchFamily="50" charset="-128"/>
              </a:rPr>
              <a:t>①アカウント設定リクエスト</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dirty="0">
                <a:solidFill>
                  <a:schemeClr val="tx1"/>
                </a:solidFill>
                <a:latin typeface="メイリオ" panose="020B0604030504040204" pitchFamily="50" charset="-128"/>
                <a:ea typeface="メイリオ" panose="020B0604030504040204" pitchFamily="50" charset="-128"/>
              </a:rPr>
              <a:t>メール本文の［</a:t>
            </a:r>
            <a:r>
              <a:rPr kumimoji="1" lang="en-US" altLang="ja-JP" dirty="0">
                <a:solidFill>
                  <a:schemeClr val="tx1"/>
                </a:solidFill>
                <a:latin typeface="メイリオ" panose="020B0604030504040204" pitchFamily="50" charset="-128"/>
                <a:ea typeface="メイリオ" panose="020B0604030504040204" pitchFamily="50" charset="-128"/>
              </a:rPr>
              <a:t>PCA</a:t>
            </a:r>
            <a:r>
              <a:rPr kumimoji="1" lang="ja-JP" altLang="en-US" dirty="0">
                <a:solidFill>
                  <a:schemeClr val="tx1"/>
                </a:solidFill>
                <a:latin typeface="メイリオ" panose="020B0604030504040204" pitchFamily="50" charset="-128"/>
                <a:ea typeface="メイリオ" panose="020B0604030504040204" pitchFamily="50" charset="-128"/>
              </a:rPr>
              <a:t>アカウントを設定します］をクリックします。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0" indent="0">
              <a:buNone/>
            </a:pP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リンクの有効期限が切れた場合は、管理者に再送をご依頼ください。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8" name="テキスト プレースホルダー 3">
            <a:extLst>
              <a:ext uri="{FF2B5EF4-FFF2-40B4-BE49-F238E27FC236}">
                <a16:creationId xmlns:a16="http://schemas.microsoft.com/office/drawing/2014/main" id="{3EE48F0D-17D5-C4F1-F25F-5A0CC35C6DC1}"/>
              </a:ext>
            </a:extLst>
          </p:cNvPr>
          <p:cNvSpPr txBox="1">
            <a:spLocks/>
          </p:cNvSpPr>
          <p:nvPr/>
        </p:nvSpPr>
        <p:spPr>
          <a:xfrm>
            <a:off x="6099835" y="1343824"/>
            <a:ext cx="6092165" cy="99322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②アカウント設定の開始</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アカウント設定の操作画面が表示されるので、［このリンクをクリックして実行する］をクリックします。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endParaRPr kumimoji="1" lang="en-US" altLang="ja-JP" dirty="0">
              <a:latin typeface="メイリオ" panose="020B0604030504040204" pitchFamily="50" charset="-128"/>
              <a:ea typeface="メイリオ" panose="020B0604030504040204" pitchFamily="50" charset="-128"/>
            </a:endParaRPr>
          </a:p>
        </p:txBody>
      </p:sp>
      <p:sp>
        <p:nvSpPr>
          <p:cNvPr id="4" name="テキスト プレースホルダー 3">
            <a:extLst>
              <a:ext uri="{FF2B5EF4-FFF2-40B4-BE49-F238E27FC236}">
                <a16:creationId xmlns:a16="http://schemas.microsoft.com/office/drawing/2014/main" id="{0ECB20BE-B747-49CC-0A45-40AFC04ECDCD}"/>
              </a:ext>
            </a:extLst>
          </p:cNvPr>
          <p:cNvSpPr txBox="1">
            <a:spLocks/>
          </p:cNvSpPr>
          <p:nvPr/>
        </p:nvSpPr>
        <p:spPr>
          <a:xfrm>
            <a:off x="306248" y="5152282"/>
            <a:ext cx="5959653"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すでに他のテナントに所属しており、アカウントをお持ちの場合は「組織参加確認リクエストメール」が届きます。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メール本文の［新しい組織へ参加します］をクリックし、「組織参加完了」と表示されたら操作は完了です。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lang="ja-JP" altLang="en-US" dirty="0">
                <a:solidFill>
                  <a:schemeClr val="tx1"/>
                </a:solidFill>
                <a:latin typeface="メイリオ" panose="020B0604030504040204" pitchFamily="50" charset="-128"/>
                <a:ea typeface="メイリオ" panose="020B0604030504040204" pitchFamily="50" charset="-128"/>
              </a:rPr>
              <a:t>［</a:t>
            </a:r>
            <a:r>
              <a:rPr lang="en-US" altLang="ja-JP" dirty="0">
                <a:solidFill>
                  <a:schemeClr val="tx1"/>
                </a:solidFill>
                <a:latin typeface="メイリオ" panose="020B0604030504040204" pitchFamily="50" charset="-128"/>
                <a:ea typeface="メイリオ" panose="020B0604030504040204" pitchFamily="50" charset="-128"/>
              </a:rPr>
              <a:t>PCA</a:t>
            </a:r>
            <a:r>
              <a:rPr lang="ja-JP" altLang="en-US" dirty="0">
                <a:solidFill>
                  <a:schemeClr val="tx1"/>
                </a:solidFill>
                <a:latin typeface="メイリオ" panose="020B0604030504040204" pitchFamily="50" charset="-128"/>
                <a:ea typeface="メイリオ" panose="020B0604030504040204" pitchFamily="50" charset="-128"/>
              </a:rPr>
              <a:t>サービスへ戻る］をクリックするとログイン画面に進むので、</a:t>
            </a:r>
            <a:endParaRPr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lang="ja-JP" altLang="en-US" dirty="0">
                <a:solidFill>
                  <a:schemeClr val="tx1"/>
                </a:solidFill>
                <a:latin typeface="メイリオ" panose="020B0604030504040204" pitchFamily="50" charset="-128"/>
                <a:ea typeface="メイリオ" panose="020B0604030504040204" pitchFamily="50" charset="-128"/>
              </a:rPr>
              <a:t>続きは</a:t>
            </a:r>
            <a:r>
              <a:rPr lang="en-US" altLang="ja-JP" dirty="0">
                <a:solidFill>
                  <a:schemeClr val="tx1"/>
                </a:solidFill>
                <a:latin typeface="メイリオ" panose="020B0604030504040204" pitchFamily="50" charset="-128"/>
                <a:ea typeface="メイリオ" panose="020B0604030504040204" pitchFamily="50" charset="-128"/>
              </a:rPr>
              <a:t>P15-</a:t>
            </a:r>
            <a:r>
              <a:rPr lang="ja-JP" altLang="en-US" dirty="0">
                <a:solidFill>
                  <a:schemeClr val="tx1"/>
                </a:solidFill>
                <a:latin typeface="メイリオ" panose="020B0604030504040204" pitchFamily="50" charset="-128"/>
                <a:ea typeface="メイリオ" panose="020B0604030504040204" pitchFamily="50" charset="-128"/>
              </a:rPr>
              <a:t>②をご覧ください。</a:t>
            </a: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481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BE83-D157-63BE-4F4C-DB69870602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35D2096-481D-09C3-25EF-26C308CB0CF0}"/>
              </a:ext>
            </a:extLst>
          </p:cNvPr>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5" name="スライド番号プレースホルダー 4">
            <a:extLst>
              <a:ext uri="{FF2B5EF4-FFF2-40B4-BE49-F238E27FC236}">
                <a16:creationId xmlns:a16="http://schemas.microsoft.com/office/drawing/2014/main" id="{9505091F-8E83-8248-C725-661937EEE49C}"/>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12</a:t>
            </a:fld>
            <a:endParaRPr lang="ja-JP" altLang="en-US"/>
          </a:p>
        </p:txBody>
      </p:sp>
      <p:sp>
        <p:nvSpPr>
          <p:cNvPr id="14" name="テキスト ボックス 13">
            <a:extLst>
              <a:ext uri="{FF2B5EF4-FFF2-40B4-BE49-F238E27FC236}">
                <a16:creationId xmlns:a16="http://schemas.microsoft.com/office/drawing/2014/main" id="{520BC280-76DE-A2D9-1B44-908E6E7F3BD7}"/>
              </a:ext>
            </a:extLst>
          </p:cNvPr>
          <p:cNvSpPr txBox="1"/>
          <p:nvPr/>
        </p:nvSpPr>
        <p:spPr>
          <a:xfrm>
            <a:off x="6279730" y="5603346"/>
            <a:ext cx="5431252" cy="738664"/>
          </a:xfrm>
          <a:prstGeom prst="rect">
            <a:avLst/>
          </a:prstGeom>
          <a:solidFill>
            <a:schemeClr val="lt1"/>
          </a:solidFill>
          <a:ln>
            <a:solidFill>
              <a:schemeClr val="tx1"/>
            </a:solidFill>
          </a:ln>
        </p:spPr>
        <p:txBody>
          <a:bodyPr wrap="square">
            <a:spAutoFit/>
          </a:bodyPr>
          <a:lstStyle/>
          <a:p>
            <a:r>
              <a:rPr lang="ja-JP" altLang="en-US" b="0" i="0" dirty="0">
                <a:solidFill>
                  <a:srgbClr val="1A1A1A"/>
                </a:solidFill>
                <a:effectLst/>
                <a:latin typeface="メイリオ" panose="020B0604030504040204" pitchFamily="50" charset="-128"/>
                <a:ea typeface="メイリオ" panose="020B0604030504040204" pitchFamily="50" charset="-128"/>
              </a:rPr>
              <a:t>パスワード設定の詳細については下記のページをご覧ください。</a:t>
            </a:r>
            <a:endParaRPr lang="en-US" altLang="ja-JP" b="0" i="0" dirty="0">
              <a:solidFill>
                <a:srgbClr val="1A1A1A"/>
              </a:solidFill>
              <a:effectLst/>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hlinkClick r:id="rId3"/>
              </a:rPr>
              <a:t>https://pca.jp/area_support/manual/pcaid/01_introduction/introduction_07.html</a:t>
            </a:r>
            <a:endParaRPr lang="en-US" altLang="ja-JP" dirty="0">
              <a:latin typeface="メイリオ" panose="020B0604030504040204" pitchFamily="50" charset="-128"/>
              <a:ea typeface="メイリオ" panose="020B0604030504040204" pitchFamily="50" charset="-128"/>
            </a:endParaRPr>
          </a:p>
        </p:txBody>
      </p:sp>
      <p:sp>
        <p:nvSpPr>
          <p:cNvPr id="20" name="テキスト プレースホルダー 3">
            <a:extLst>
              <a:ext uri="{FF2B5EF4-FFF2-40B4-BE49-F238E27FC236}">
                <a16:creationId xmlns:a16="http://schemas.microsoft.com/office/drawing/2014/main" id="{2A5786A7-1F19-4160-A0FA-5D65554A9A8D}"/>
              </a:ext>
            </a:extLst>
          </p:cNvPr>
          <p:cNvSpPr txBox="1">
            <a:spLocks/>
          </p:cNvSpPr>
          <p:nvPr/>
        </p:nvSpPr>
        <p:spPr>
          <a:xfrm>
            <a:off x="366692" y="916844"/>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③利用規約、およびプライバシーポリシーの内容を確認</a:t>
            </a:r>
            <a:r>
              <a:rPr kumimoji="1" lang="ja-JP" altLang="en-US" dirty="0">
                <a:solidFill>
                  <a:schemeClr val="tx1"/>
                </a:solidFill>
                <a:latin typeface="メイリオ" panose="020B0604030504040204" pitchFamily="50" charset="-128"/>
                <a:ea typeface="メイリオ" panose="020B0604030504040204" pitchFamily="50" charset="-128"/>
              </a:rPr>
              <a:t>し</a:t>
            </a:r>
            <a:r>
              <a:rPr kumimoji="1" lang="ja-JP" altLang="en-US" dirty="0">
                <a:latin typeface="メイリオ" panose="020B0604030504040204" pitchFamily="50" charset="-128"/>
                <a:ea typeface="メイリオ" panose="020B0604030504040204" pitchFamily="50" charset="-128"/>
              </a:rPr>
              <a:t>、それぞれにチェックを入れて［同意する］をクリックします。</a:t>
            </a:r>
            <a:endParaRPr kumimoji="1" lang="en-US" altLang="ja-JP" dirty="0">
              <a:latin typeface="メイリオ" panose="020B0604030504040204" pitchFamily="50" charset="-128"/>
              <a:ea typeface="メイリオ" panose="020B0604030504040204" pitchFamily="50" charset="-128"/>
            </a:endParaRPr>
          </a:p>
        </p:txBody>
      </p:sp>
      <p:sp>
        <p:nvSpPr>
          <p:cNvPr id="23" name="テキスト プレースホルダー 3">
            <a:extLst>
              <a:ext uri="{FF2B5EF4-FFF2-40B4-BE49-F238E27FC236}">
                <a16:creationId xmlns:a16="http://schemas.microsoft.com/office/drawing/2014/main" id="{D28948DA-124C-BF36-C2BF-837E5F280C44}"/>
              </a:ext>
            </a:extLst>
          </p:cNvPr>
          <p:cNvSpPr txBox="1">
            <a:spLocks/>
          </p:cNvSpPr>
          <p:nvPr/>
        </p:nvSpPr>
        <p:spPr>
          <a:xfrm>
            <a:off x="6279730" y="898047"/>
            <a:ext cx="6092165" cy="751936"/>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sz="1600" dirty="0">
                <a:latin typeface="メイリオ" panose="020B0604030504040204" pitchFamily="50" charset="-128"/>
                <a:ea typeface="メイリオ" panose="020B0604030504040204" pitchFamily="50" charset="-128"/>
              </a:rPr>
              <a:t>④パスワード設定</a:t>
            </a:r>
            <a:endParaRPr kumimoji="1" lang="en-US" altLang="ja-JP" sz="1600" dirty="0">
              <a:latin typeface="メイリオ" panose="020B0604030504040204" pitchFamily="50" charset="-128"/>
              <a:ea typeface="メイリオ" panose="020B0604030504040204" pitchFamily="50" charset="-128"/>
            </a:endParaRPr>
          </a:p>
          <a:p>
            <a:pPr marL="50800" indent="0">
              <a:buNone/>
            </a:pPr>
            <a:r>
              <a:rPr kumimoji="1" lang="ja-JP" altLang="en-US" sz="1600" dirty="0">
                <a:latin typeface="メイリオ" panose="020B0604030504040204" pitchFamily="50" charset="-128"/>
                <a:ea typeface="メイリオ" panose="020B0604030504040204" pitchFamily="50" charset="-128"/>
              </a:rPr>
              <a:t>独自のパスワードを設定し、［パスワードを変更する］をクリックします。</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パスワードは</a:t>
            </a:r>
            <a:r>
              <a:rPr kumimoji="1" lang="en-US" altLang="ja-JP" sz="1600" dirty="0">
                <a:solidFill>
                  <a:schemeClr val="tx1"/>
                </a:solidFill>
                <a:latin typeface="メイリオ" panose="020B0604030504040204" pitchFamily="50" charset="-128"/>
                <a:ea typeface="メイリオ" panose="020B0604030504040204" pitchFamily="50" charset="-128"/>
              </a:rPr>
              <a:t>12</a:t>
            </a:r>
            <a:r>
              <a:rPr kumimoji="1" lang="ja-JP" altLang="en-US" sz="1600" dirty="0">
                <a:solidFill>
                  <a:schemeClr val="tx1"/>
                </a:solidFill>
                <a:latin typeface="メイリオ" panose="020B0604030504040204" pitchFamily="50" charset="-128"/>
                <a:ea typeface="メイリオ" panose="020B0604030504040204" pitchFamily="50" charset="-128"/>
              </a:rPr>
              <a:t>桁以上です。</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8641605C-9E01-E39E-D197-55634B3FBF82}"/>
              </a:ext>
            </a:extLst>
          </p:cNvPr>
          <p:cNvPicPr>
            <a:picLocks noChangeAspect="1"/>
          </p:cNvPicPr>
          <p:nvPr/>
        </p:nvPicPr>
        <p:blipFill>
          <a:blip r:embed="rId4"/>
          <a:srcRect l="30756" t="36610" r="30682" b="38353"/>
          <a:stretch>
            <a:fillRect/>
          </a:stretch>
        </p:blipFill>
        <p:spPr>
          <a:xfrm>
            <a:off x="821057" y="2439983"/>
            <a:ext cx="4503270" cy="1978033"/>
          </a:xfrm>
          <a:prstGeom prst="rect">
            <a:avLst/>
          </a:prstGeom>
        </p:spPr>
      </p:pic>
      <p:sp>
        <p:nvSpPr>
          <p:cNvPr id="26" name="正方形/長方形 25">
            <a:extLst>
              <a:ext uri="{FF2B5EF4-FFF2-40B4-BE49-F238E27FC236}">
                <a16:creationId xmlns:a16="http://schemas.microsoft.com/office/drawing/2014/main" id="{C29BF441-45BA-A489-F077-E1E2DE07073F}"/>
              </a:ext>
            </a:extLst>
          </p:cNvPr>
          <p:cNvSpPr/>
          <p:nvPr/>
        </p:nvSpPr>
        <p:spPr>
          <a:xfrm>
            <a:off x="2505128" y="3770289"/>
            <a:ext cx="1148662" cy="4098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3F4BAFF4-4365-BD44-3B96-BD12B7001D06}"/>
              </a:ext>
            </a:extLst>
          </p:cNvPr>
          <p:cNvGrpSpPr/>
          <p:nvPr/>
        </p:nvGrpSpPr>
        <p:grpSpPr>
          <a:xfrm>
            <a:off x="7368539" y="1760938"/>
            <a:ext cx="3258321" cy="3708400"/>
            <a:chOff x="7166355" y="1532129"/>
            <a:chExt cx="3506226" cy="3990549"/>
          </a:xfrm>
        </p:grpSpPr>
        <p:pic>
          <p:nvPicPr>
            <p:cNvPr id="28" name="図 27">
              <a:extLst>
                <a:ext uri="{FF2B5EF4-FFF2-40B4-BE49-F238E27FC236}">
                  <a16:creationId xmlns:a16="http://schemas.microsoft.com/office/drawing/2014/main" id="{88A5FCC7-C0C3-7590-EE9D-624CD5993396}"/>
                </a:ext>
              </a:extLst>
            </p:cNvPr>
            <p:cNvPicPr>
              <a:picLocks noChangeAspect="1"/>
            </p:cNvPicPr>
            <p:nvPr/>
          </p:nvPicPr>
          <p:blipFill>
            <a:blip r:embed="rId5"/>
            <a:srcRect l="30080" t="20778" r="31282" b="14222"/>
            <a:stretch>
              <a:fillRect/>
            </a:stretch>
          </p:blipFill>
          <p:spPr>
            <a:xfrm>
              <a:off x="7166355" y="1532129"/>
              <a:ext cx="3506226" cy="3990549"/>
            </a:xfrm>
            <a:prstGeom prst="rect">
              <a:avLst/>
            </a:prstGeom>
          </p:spPr>
        </p:pic>
        <p:sp>
          <p:nvSpPr>
            <p:cNvPr id="29" name="正方形/長方形 28">
              <a:extLst>
                <a:ext uri="{FF2B5EF4-FFF2-40B4-BE49-F238E27FC236}">
                  <a16:creationId xmlns:a16="http://schemas.microsoft.com/office/drawing/2014/main" id="{C1886D89-3800-6135-99C9-9F41C2D27C8C}"/>
                </a:ext>
              </a:extLst>
            </p:cNvPr>
            <p:cNvSpPr/>
            <p:nvPr/>
          </p:nvSpPr>
          <p:spPr>
            <a:xfrm>
              <a:off x="7427648" y="4843295"/>
              <a:ext cx="2988892" cy="3213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Picture 2">
            <a:extLst>
              <a:ext uri="{FF2B5EF4-FFF2-40B4-BE49-F238E27FC236}">
                <a16:creationId xmlns:a16="http://schemas.microsoft.com/office/drawing/2014/main" id="{5BC4C998-DE9E-6F13-D247-B091C0A364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6207" y="5560053"/>
            <a:ext cx="833523" cy="8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69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B4AFF-46B4-47FB-8406-F4F54C1015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13134D0-4A7B-A913-3EA7-45338DC086D4}"/>
              </a:ext>
            </a:extLst>
          </p:cNvPr>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5" name="スライド番号プレースホルダー 4">
            <a:extLst>
              <a:ext uri="{FF2B5EF4-FFF2-40B4-BE49-F238E27FC236}">
                <a16:creationId xmlns:a16="http://schemas.microsoft.com/office/drawing/2014/main" id="{FEB90B58-9426-4FB4-66E7-7526A71761B8}"/>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13</a:t>
            </a:fld>
            <a:endParaRPr lang="ja-JP" altLang="en-US"/>
          </a:p>
        </p:txBody>
      </p:sp>
      <p:pic>
        <p:nvPicPr>
          <p:cNvPr id="14" name="Picture 3" descr="組織の選択（アカウント設定）">
            <a:extLst>
              <a:ext uri="{FF2B5EF4-FFF2-40B4-BE49-F238E27FC236}">
                <a16:creationId xmlns:a16="http://schemas.microsoft.com/office/drawing/2014/main" id="{3D7F50C4-26F3-7637-44E8-9C5DE25D3A01}"/>
              </a:ext>
            </a:extLst>
          </p:cNvPr>
          <p:cNvPicPr>
            <a:picLocks noChangeAspect="1"/>
          </p:cNvPicPr>
          <p:nvPr/>
        </p:nvPicPr>
        <p:blipFill>
          <a:blip r:embed="rId3"/>
          <a:stretch>
            <a:fillRect/>
          </a:stretch>
        </p:blipFill>
        <p:spPr>
          <a:xfrm>
            <a:off x="6731273" y="2564975"/>
            <a:ext cx="4310826" cy="1769420"/>
          </a:xfrm>
          <a:prstGeom prst="rect">
            <a:avLst/>
          </a:prstGeom>
        </p:spPr>
      </p:pic>
      <p:pic>
        <p:nvPicPr>
          <p:cNvPr id="26" name="図 25">
            <a:extLst>
              <a:ext uri="{FF2B5EF4-FFF2-40B4-BE49-F238E27FC236}">
                <a16:creationId xmlns:a16="http://schemas.microsoft.com/office/drawing/2014/main" id="{C453AED6-00FF-E6C3-D33D-1B34F7A5DC6F}"/>
              </a:ext>
            </a:extLst>
          </p:cNvPr>
          <p:cNvPicPr>
            <a:picLocks noChangeAspect="1"/>
          </p:cNvPicPr>
          <p:nvPr/>
        </p:nvPicPr>
        <p:blipFill>
          <a:blip r:embed="rId4"/>
          <a:stretch>
            <a:fillRect/>
          </a:stretch>
        </p:blipFill>
        <p:spPr>
          <a:xfrm>
            <a:off x="1832346" y="2564975"/>
            <a:ext cx="2695204" cy="3878257"/>
          </a:xfrm>
          <a:prstGeom prst="rect">
            <a:avLst/>
          </a:prstGeom>
        </p:spPr>
      </p:pic>
      <p:sp>
        <p:nvSpPr>
          <p:cNvPr id="27" name="テキスト プレースホルダー 3">
            <a:extLst>
              <a:ext uri="{FF2B5EF4-FFF2-40B4-BE49-F238E27FC236}">
                <a16:creationId xmlns:a16="http://schemas.microsoft.com/office/drawing/2014/main" id="{49645A8C-07F5-3893-2CEA-0F822E05150F}"/>
              </a:ext>
            </a:extLst>
          </p:cNvPr>
          <p:cNvSpPr txBox="1">
            <a:spLocks/>
          </p:cNvSpPr>
          <p:nvPr/>
        </p:nvSpPr>
        <p:spPr>
          <a:xfrm>
            <a:off x="133865" y="957664"/>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solidFill>
                  <a:schemeClr val="tx1"/>
                </a:solidFill>
                <a:latin typeface="メイリオ" panose="020B0604030504040204" pitchFamily="50" charset="-128"/>
                <a:ea typeface="メイリオ" panose="020B0604030504040204" pitchFamily="50" charset="-128"/>
              </a:rPr>
              <a:t>⑤バックアップコードの発行</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kumimoji="1" lang="ja-JP" altLang="en-US" dirty="0">
                <a:solidFill>
                  <a:schemeClr val="tx1"/>
                </a:solidFill>
                <a:latin typeface="メイリオ" panose="020B0604030504040204" pitchFamily="50" charset="-128"/>
                <a:ea typeface="メイリオ" panose="020B0604030504040204" pitchFamily="50" charset="-128"/>
              </a:rPr>
              <a:t>［印刷］［ダウンロード］［コピー］から選択し、バックアップコードを保存します。［バックアップコードを安全な場所に保存しました］にチェックを入れて、［準備完了］ボタンをクリックします。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バックアップコードは２段階認証メールを受信できない場合に使用します。画面の案内に従い、安全な場所に必ず保存してください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30" name="テキスト プレースホルダー 3">
            <a:extLst>
              <a:ext uri="{FF2B5EF4-FFF2-40B4-BE49-F238E27FC236}">
                <a16:creationId xmlns:a16="http://schemas.microsoft.com/office/drawing/2014/main" id="{488F8DA3-8346-EF20-CDF1-F2D04F188395}"/>
              </a:ext>
            </a:extLst>
          </p:cNvPr>
          <p:cNvSpPr txBox="1">
            <a:spLocks/>
          </p:cNvSpPr>
          <p:nvPr/>
        </p:nvSpPr>
        <p:spPr>
          <a:xfrm>
            <a:off x="6117888" y="957664"/>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⑥アカウント設定完了</a:t>
            </a:r>
            <a:endParaRPr kumimoji="1" lang="en-US" altLang="ja-JP" dirty="0">
              <a:latin typeface="メイリオ" panose="020B0604030504040204" pitchFamily="50" charset="-128"/>
              <a:ea typeface="メイリオ" panose="020B0604030504040204" pitchFamily="50" charset="-128"/>
            </a:endParaRPr>
          </a:p>
          <a:p>
            <a:pPr marL="50800" indent="0">
              <a:buNone/>
            </a:pPr>
            <a:r>
              <a:rPr lang="ja-JP" altLang="en-US" dirty="0">
                <a:latin typeface="メイリオ" panose="020B0604030504040204" pitchFamily="50" charset="-128"/>
                <a:ea typeface="メイリオ" panose="020B0604030504040204" pitchFamily="50" charset="-128"/>
              </a:rPr>
              <a:t>この画面が表示されたらアカウント設定は完了です。</a:t>
            </a:r>
            <a:endParaRPr lang="en-US" altLang="ja-JP" dirty="0">
              <a:latin typeface="メイリオ" panose="020B0604030504040204" pitchFamily="50" charset="-128"/>
              <a:ea typeface="メイリオ" panose="020B0604030504040204" pitchFamily="50" charset="-128"/>
            </a:endParaRPr>
          </a:p>
          <a:p>
            <a:pPr marL="50800" indent="0">
              <a:buNone/>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PCA</a:t>
            </a:r>
            <a:r>
              <a:rPr lang="ja-JP" altLang="en-US" dirty="0">
                <a:latin typeface="メイリオ" panose="020B0604030504040204" pitchFamily="50" charset="-128"/>
                <a:ea typeface="メイリオ" panose="020B0604030504040204" pitchFamily="50" charset="-128"/>
              </a:rPr>
              <a:t>サービスへ戻る］をクリックすると、ログイン画面に進みます。</a:t>
            </a:r>
            <a:endParaRPr lang="en-US" altLang="ja-JP" dirty="0">
              <a:latin typeface="メイリオ" panose="020B0604030504040204" pitchFamily="50" charset="-128"/>
              <a:ea typeface="メイリオ" panose="020B0604030504040204" pitchFamily="50" charset="-128"/>
            </a:endParaRPr>
          </a:p>
          <a:p>
            <a:pPr marL="50800" indent="0">
              <a:buNone/>
            </a:pPr>
            <a:endParaRPr kumimoji="1" lang="en-US" altLang="ja-JP"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F3E598B5-11D3-5264-38BE-6E1445864D5D}"/>
              </a:ext>
            </a:extLst>
          </p:cNvPr>
          <p:cNvSpPr/>
          <p:nvPr/>
        </p:nvSpPr>
        <p:spPr>
          <a:xfrm>
            <a:off x="6993456" y="3741106"/>
            <a:ext cx="1547294"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074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9210E-BE98-13D1-8AA3-DC7EE440521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B50DC1B-C671-92EC-3196-8F589657449C}"/>
              </a:ext>
            </a:extLst>
          </p:cNvPr>
          <p:cNvSpPr>
            <a:spLocks noGrp="1"/>
          </p:cNvSpPr>
          <p:nvPr>
            <p:ph type="sldNum" sz="quarter" idx="12"/>
          </p:nvPr>
        </p:nvSpPr>
        <p:spPr/>
        <p:txBody>
          <a:bodyPr/>
          <a:lstStyle/>
          <a:p>
            <a:fld id="{8DE01AFB-559C-49C2-AF83-836728682562}" type="slidenum">
              <a:rPr kumimoji="1" lang="ja-JP" altLang="en-US" smtClean="0"/>
              <a:t>14</a:t>
            </a:fld>
            <a:endParaRPr kumimoji="1" lang="ja-JP" altLang="en-US"/>
          </a:p>
        </p:txBody>
      </p:sp>
      <p:sp>
        <p:nvSpPr>
          <p:cNvPr id="3" name="タイトル 1">
            <a:extLst>
              <a:ext uri="{FF2B5EF4-FFF2-40B4-BE49-F238E27FC236}">
                <a16:creationId xmlns:a16="http://schemas.microsoft.com/office/drawing/2014/main" id="{D89CF27B-BFC0-35DF-A4BD-E6F131B1225F}"/>
              </a:ext>
            </a:extLst>
          </p:cNvPr>
          <p:cNvSpPr txBox="1">
            <a:spLocks/>
          </p:cNvSpPr>
          <p:nvPr/>
        </p:nvSpPr>
        <p:spPr>
          <a:xfrm>
            <a:off x="771554" y="2353544"/>
            <a:ext cx="8534811"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ja-JP" altLang="en-US" sz="4000" dirty="0">
                <a:latin typeface="メイリオ" panose="020B0604030504040204" pitchFamily="50" charset="-128"/>
                <a:ea typeface="メイリオ" panose="020B0604030504040204" pitchFamily="50" charset="-128"/>
              </a:rPr>
              <a:t>初回ログイン</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1440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EEEB-CFAB-338A-DAF1-5577DC33D49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F92840-D1EA-592F-04C5-81D978B43F6E}"/>
              </a:ext>
            </a:extLst>
          </p:cNvPr>
          <p:cNvSpPr>
            <a:spLocks noGrp="1"/>
          </p:cNvSpPr>
          <p:nvPr>
            <p:ph type="title"/>
          </p:nvPr>
        </p:nvSpPr>
        <p:spPr>
          <a:xfrm>
            <a:off x="533996" y="384897"/>
            <a:ext cx="10972800" cy="634082"/>
          </a:xfrm>
        </p:spPr>
        <p:txBody>
          <a:bodyPr/>
          <a:lstStyle/>
          <a:p>
            <a:r>
              <a:rPr kumimoji="1" lang="ja-JP" altLang="en-US" dirty="0">
                <a:latin typeface="メイリオ" panose="020B0604030504040204" pitchFamily="50" charset="-128"/>
                <a:ea typeface="メイリオ" panose="020B0604030504040204" pitchFamily="50" charset="-128"/>
              </a:rPr>
              <a:t>初回ログイン</a:t>
            </a:r>
            <a:endParaRPr lang="ja-JP" altLang="en-US" dirty="0"/>
          </a:p>
        </p:txBody>
      </p:sp>
      <p:sp>
        <p:nvSpPr>
          <p:cNvPr id="5" name="スライド番号プレースホルダー 4">
            <a:extLst>
              <a:ext uri="{FF2B5EF4-FFF2-40B4-BE49-F238E27FC236}">
                <a16:creationId xmlns:a16="http://schemas.microsoft.com/office/drawing/2014/main" id="{FBD425FB-9585-A5B6-AC45-02D193243333}"/>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15</a:t>
            </a:fld>
            <a:endParaRPr lang="ja-JP" altLang="en-US"/>
          </a:p>
        </p:txBody>
      </p:sp>
      <p:sp>
        <p:nvSpPr>
          <p:cNvPr id="7" name="タイトル 1">
            <a:extLst>
              <a:ext uri="{FF2B5EF4-FFF2-40B4-BE49-F238E27FC236}">
                <a16:creationId xmlns:a16="http://schemas.microsoft.com/office/drawing/2014/main" id="{AEF5E8CA-C81F-13AB-2741-AB28CFA2FDF4}"/>
              </a:ext>
            </a:extLst>
          </p:cNvPr>
          <p:cNvSpPr txBox="1">
            <a:spLocks/>
          </p:cNvSpPr>
          <p:nvPr/>
        </p:nvSpPr>
        <p:spPr>
          <a:xfrm>
            <a:off x="6095999" y="934762"/>
            <a:ext cx="5982120" cy="17564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1400" dirty="0">
                <a:latin typeface="メイリオ" panose="020B0604030504040204" pitchFamily="50" charset="-128"/>
                <a:ea typeface="メイリオ" panose="020B0604030504040204" pitchFamily="50" charset="-128"/>
              </a:rPr>
              <a:t>②ログイン画面が表示されたら、「ログイン名またはメールアドレス」にメールアドレスを入力し、［</a:t>
            </a:r>
            <a:r>
              <a:rPr lang="ja-JP" altLang="en-US" sz="1400" dirty="0">
                <a:latin typeface="メイリオ" panose="020B0604030504040204" pitchFamily="50" charset="-128"/>
                <a:ea typeface="メイリオ" panose="020B0604030504040204" pitchFamily="50" charset="-128"/>
                <a:cs typeface="Calibri"/>
                <a:sym typeface="Calibri"/>
              </a:rPr>
              <a:t>ログイン状態を維持して認証の回数を減らす」</a:t>
            </a:r>
            <a:r>
              <a:rPr lang="ja-JP" altLang="en-US" sz="1400" dirty="0">
                <a:solidFill>
                  <a:schemeClr val="tx1"/>
                </a:solidFill>
                <a:latin typeface="メイリオ" panose="020B0604030504040204" pitchFamily="50" charset="-128"/>
                <a:ea typeface="メイリオ" panose="020B0604030504040204" pitchFamily="50" charset="-128"/>
                <a:cs typeface="Calibri"/>
                <a:sym typeface="Calibri"/>
              </a:rPr>
              <a:t>にチェックを入れ、［次へ］をクリックします。</a:t>
            </a:r>
            <a:endParaRPr lang="en-US" altLang="ja-JP" sz="1400" dirty="0">
              <a:solidFill>
                <a:schemeClr val="tx1"/>
              </a:solidFill>
              <a:latin typeface="メイリオ" panose="020B0604030504040204" pitchFamily="50" charset="-128"/>
              <a:ea typeface="メイリオ" panose="020B0604030504040204" pitchFamily="50" charset="-128"/>
              <a:cs typeface="Calibri"/>
              <a:sym typeface="Calibri"/>
            </a:endParaRPr>
          </a:p>
          <a:p>
            <a:endParaRPr kumimoji="1" lang="en-US" altLang="ja-JP" sz="1400" dirty="0">
              <a:solidFill>
                <a:schemeClr val="tx1"/>
              </a:solidFill>
              <a:latin typeface="メイリオ" panose="020B0604030504040204" pitchFamily="50" charset="-128"/>
              <a:ea typeface="メイリオ" panose="020B0604030504040204" pitchFamily="50" charset="-128"/>
              <a:cs typeface="Calibri"/>
              <a:sym typeface="Calibri"/>
            </a:endParaRPr>
          </a:p>
          <a:p>
            <a:r>
              <a:rPr kumimoji="1" lang="en-US" altLang="ja-JP" sz="1400" dirty="0">
                <a:solidFill>
                  <a:schemeClr val="tx1"/>
                </a:solidFill>
                <a:latin typeface="メイリオ" panose="020B0604030504040204" pitchFamily="50" charset="-128"/>
                <a:ea typeface="メイリオ" panose="020B0604030504040204" pitchFamily="50" charset="-128"/>
                <a:cs typeface="Calibri"/>
                <a:sym typeface="Calibri"/>
              </a:rPr>
              <a:t>※</a:t>
            </a:r>
            <a:r>
              <a:rPr kumimoji="1" lang="ja-JP" altLang="en-US" sz="1400" dirty="0">
                <a:solidFill>
                  <a:schemeClr val="tx1"/>
                </a:solidFill>
                <a:latin typeface="メイリオ" panose="020B0604030504040204" pitchFamily="50" charset="-128"/>
                <a:ea typeface="メイリオ" panose="020B0604030504040204" pitchFamily="50" charset="-128"/>
                <a:cs typeface="Calibri"/>
                <a:sym typeface="Calibri"/>
              </a:rPr>
              <a:t>「ログイン先の組織」は既に表示されているので入力の必要はありません。</a:t>
            </a:r>
            <a:endParaRPr kumimoji="1" lang="en-US" altLang="ja-JP" sz="1400" dirty="0">
              <a:solidFill>
                <a:schemeClr val="tx1"/>
              </a:solidFill>
              <a:latin typeface="メイリオ" panose="020B0604030504040204" pitchFamily="50" charset="-128"/>
              <a:ea typeface="メイリオ" panose="020B0604030504040204" pitchFamily="50" charset="-128"/>
              <a:cs typeface="Calibri"/>
              <a:sym typeface="Calibri"/>
            </a:endParaRPr>
          </a:p>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Calibri"/>
                <a:sym typeface="Calibri"/>
              </a:rPr>
              <a:t>ログイン状態を維持して認証の回数を減らす」にチェックを入れると、</a:t>
            </a:r>
            <a:r>
              <a:rPr kumimoji="1" lang="ja-JP" altLang="en-US" sz="1400" dirty="0">
                <a:solidFill>
                  <a:schemeClr val="tx1"/>
                </a:solidFill>
                <a:latin typeface="メイリオ" panose="020B0604030504040204" pitchFamily="50" charset="-128"/>
                <a:ea typeface="メイリオ" panose="020B0604030504040204" pitchFamily="50" charset="-128"/>
                <a:cs typeface="Calibri"/>
                <a:sym typeface="Calibri"/>
              </a:rPr>
              <a:t>最終ログインから</a:t>
            </a:r>
            <a:r>
              <a:rPr kumimoji="1" lang="en-US" altLang="ja-JP" sz="1400" dirty="0">
                <a:solidFill>
                  <a:schemeClr val="tx1"/>
                </a:solidFill>
                <a:latin typeface="メイリオ" panose="020B0604030504040204" pitchFamily="50" charset="-128"/>
                <a:ea typeface="メイリオ" panose="020B0604030504040204" pitchFamily="50" charset="-128"/>
                <a:cs typeface="Calibri"/>
                <a:sym typeface="Calibri"/>
              </a:rPr>
              <a:t>40</a:t>
            </a:r>
            <a:r>
              <a:rPr kumimoji="1" lang="ja-JP" altLang="en-US" sz="1400" dirty="0">
                <a:solidFill>
                  <a:schemeClr val="tx1"/>
                </a:solidFill>
                <a:latin typeface="メイリオ" panose="020B0604030504040204" pitchFamily="50" charset="-128"/>
                <a:ea typeface="メイリオ" panose="020B0604030504040204" pitchFamily="50" charset="-128"/>
                <a:cs typeface="Calibri"/>
                <a:sym typeface="Calibri"/>
              </a:rPr>
              <a:t>日間ログイン状態を維持することができます。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64846AAE-2E52-524A-66B7-E81B327CA9B1}"/>
              </a:ext>
            </a:extLst>
          </p:cNvPr>
          <p:cNvSpPr txBox="1">
            <a:spLocks/>
          </p:cNvSpPr>
          <p:nvPr/>
        </p:nvSpPr>
        <p:spPr>
          <a:xfrm>
            <a:off x="422623" y="934762"/>
            <a:ext cx="5673375" cy="275549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0800"/>
            <a:r>
              <a:rPr lang="ja-JP" altLang="en-US" sz="1400" dirty="0"/>
              <a:t>①</a:t>
            </a:r>
            <a:r>
              <a:rPr lang="en-US" altLang="ja-JP" sz="1400" dirty="0"/>
              <a:t>P14</a:t>
            </a:r>
            <a:r>
              <a:rPr lang="ja-JP" altLang="en-US" sz="1400" dirty="0"/>
              <a:t>に記載の［</a:t>
            </a:r>
            <a:r>
              <a:rPr lang="en-US" altLang="ja-JP" sz="1400" dirty="0"/>
              <a:t>PCA</a:t>
            </a:r>
            <a:r>
              <a:rPr lang="ja-JP" altLang="en-US" sz="1400" dirty="0"/>
              <a:t>サービスへ戻る］をクリックした場合は②にお進みください。</a:t>
            </a:r>
            <a:endParaRPr lang="en-US" altLang="ja-JP" sz="1400" dirty="0"/>
          </a:p>
          <a:p>
            <a:pPr marL="50800"/>
            <a:endParaRPr lang="en-US" altLang="ja-JP" sz="1400" dirty="0"/>
          </a:p>
          <a:p>
            <a:pPr marL="50800"/>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PCA</a:t>
            </a:r>
            <a:r>
              <a:rPr kumimoji="1" lang="ja-JP" altLang="en-US" sz="1400" dirty="0">
                <a:latin typeface="メイリオ" panose="020B0604030504040204" pitchFamily="50" charset="-128"/>
                <a:ea typeface="メイリオ" panose="020B0604030504040204" pitchFamily="50" charset="-128"/>
              </a:rPr>
              <a:t>サービスへ戻る］をクリックせずに画面を閉じてしまった場合は、管理者から送られた「ライセンス付与のお知らせ」メールに記載の</a:t>
            </a:r>
            <a:r>
              <a:rPr kumimoji="1" lang="en-US" altLang="ja-JP" sz="1400" dirty="0">
                <a:latin typeface="メイリオ" panose="020B0604030504040204" pitchFamily="50" charset="-128"/>
                <a:ea typeface="メイリオ" panose="020B0604030504040204" pitchFamily="50" charset="-128"/>
              </a:rPr>
              <a:t>URL</a:t>
            </a:r>
            <a:r>
              <a:rPr kumimoji="1" lang="ja-JP" altLang="en-US" sz="1400" dirty="0">
                <a:latin typeface="メイリオ" panose="020B0604030504040204" pitchFamily="50" charset="-128"/>
                <a:ea typeface="メイリオ" panose="020B0604030504040204" pitchFamily="50" charset="-128"/>
              </a:rPr>
              <a:t>にアクセスすることで、ログイン画面へ移動できます。</a:t>
            </a:r>
            <a:endParaRPr kumimoji="1" lang="en-US" altLang="ja-JP" sz="1400" dirty="0">
              <a:latin typeface="メイリオ" panose="020B0604030504040204" pitchFamily="50" charset="-128"/>
              <a:ea typeface="メイリオ" panose="020B0604030504040204" pitchFamily="50" charset="-128"/>
            </a:endParaRPr>
          </a:p>
          <a:p>
            <a:pPr marL="50800"/>
            <a:endParaRPr kumimoji="1" lang="en-US" altLang="ja-JP" sz="1400" dirty="0">
              <a:latin typeface="メイリオ" panose="020B0604030504040204" pitchFamily="50" charset="-128"/>
              <a:ea typeface="メイリオ" panose="020B0604030504040204" pitchFamily="50" charset="-128"/>
            </a:endParaRPr>
          </a:p>
          <a:p>
            <a:pPr marL="50800"/>
            <a:endParaRPr kumimoji="1" lang="en-US" altLang="ja-JP" sz="1400" dirty="0"/>
          </a:p>
          <a:p>
            <a:pPr marL="50800"/>
            <a:endParaRPr lang="ja-JP" altLang="en-US" sz="1400" dirty="0"/>
          </a:p>
        </p:txBody>
      </p:sp>
      <p:grpSp>
        <p:nvGrpSpPr>
          <p:cNvPr id="3" name="グループ化 2">
            <a:extLst>
              <a:ext uri="{FF2B5EF4-FFF2-40B4-BE49-F238E27FC236}">
                <a16:creationId xmlns:a16="http://schemas.microsoft.com/office/drawing/2014/main" id="{042F5581-EE2B-BC07-954E-4906C6BAA387}"/>
              </a:ext>
            </a:extLst>
          </p:cNvPr>
          <p:cNvGrpSpPr/>
          <p:nvPr/>
        </p:nvGrpSpPr>
        <p:grpSpPr>
          <a:xfrm>
            <a:off x="7024097" y="2956166"/>
            <a:ext cx="4125924" cy="3355603"/>
            <a:chOff x="7019174" y="2654715"/>
            <a:chExt cx="4125924" cy="3355603"/>
          </a:xfrm>
        </p:grpSpPr>
        <p:pic>
          <p:nvPicPr>
            <p:cNvPr id="12" name="図 11">
              <a:extLst>
                <a:ext uri="{FF2B5EF4-FFF2-40B4-BE49-F238E27FC236}">
                  <a16:creationId xmlns:a16="http://schemas.microsoft.com/office/drawing/2014/main" id="{6F11A802-5554-D1FE-C59E-16C0AEA6AB51}"/>
                </a:ext>
              </a:extLst>
            </p:cNvPr>
            <p:cNvPicPr>
              <a:picLocks noChangeAspect="1"/>
            </p:cNvPicPr>
            <p:nvPr/>
          </p:nvPicPr>
          <p:blipFill>
            <a:blip r:embed="rId3"/>
            <a:stretch>
              <a:fillRect/>
            </a:stretch>
          </p:blipFill>
          <p:spPr>
            <a:xfrm>
              <a:off x="7019174" y="2654715"/>
              <a:ext cx="4125924" cy="3355603"/>
            </a:xfrm>
            <a:prstGeom prst="rect">
              <a:avLst/>
            </a:prstGeom>
          </p:spPr>
        </p:pic>
        <p:sp>
          <p:nvSpPr>
            <p:cNvPr id="13" name="正方形/長方形 12">
              <a:extLst>
                <a:ext uri="{FF2B5EF4-FFF2-40B4-BE49-F238E27FC236}">
                  <a16:creationId xmlns:a16="http://schemas.microsoft.com/office/drawing/2014/main" id="{5390A199-5162-473D-75AE-05602D7C0EC6}"/>
                </a:ext>
              </a:extLst>
            </p:cNvPr>
            <p:cNvSpPr/>
            <p:nvPr/>
          </p:nvSpPr>
          <p:spPr>
            <a:xfrm>
              <a:off x="7332209" y="4929208"/>
              <a:ext cx="2189615"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a:extLst>
              <a:ext uri="{FF2B5EF4-FFF2-40B4-BE49-F238E27FC236}">
                <a16:creationId xmlns:a16="http://schemas.microsoft.com/office/drawing/2014/main" id="{2A624B06-A453-6882-CAD5-AD77CDB47DDB}"/>
              </a:ext>
            </a:extLst>
          </p:cNvPr>
          <p:cNvPicPr>
            <a:picLocks noChangeAspect="1"/>
          </p:cNvPicPr>
          <p:nvPr/>
        </p:nvPicPr>
        <p:blipFill>
          <a:blip r:embed="rId4"/>
          <a:stretch>
            <a:fillRect/>
          </a:stretch>
        </p:blipFill>
        <p:spPr>
          <a:xfrm>
            <a:off x="686397" y="2691903"/>
            <a:ext cx="5174939" cy="3729764"/>
          </a:xfrm>
          <a:prstGeom prst="rect">
            <a:avLst/>
          </a:prstGeom>
        </p:spPr>
      </p:pic>
    </p:spTree>
    <p:extLst>
      <p:ext uri="{BB962C8B-B14F-4D97-AF65-F5344CB8AC3E}">
        <p14:creationId xmlns:p14="http://schemas.microsoft.com/office/powerpoint/2010/main" val="334086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4397F-1E7D-AFBE-72BF-CEE1D986E9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917744-A0C8-7962-5CAD-120C05CF295A}"/>
              </a:ext>
            </a:extLst>
          </p:cNvPr>
          <p:cNvSpPr>
            <a:spLocks noGrp="1"/>
          </p:cNvSpPr>
          <p:nvPr>
            <p:ph type="title"/>
          </p:nvPr>
        </p:nvSpPr>
        <p:spPr>
          <a:xfrm>
            <a:off x="533996" y="384897"/>
            <a:ext cx="10972800" cy="634082"/>
          </a:xfrm>
        </p:spPr>
        <p:txBody>
          <a:bodyPr/>
          <a:lstStyle/>
          <a:p>
            <a:r>
              <a:rPr kumimoji="1" lang="ja-JP" altLang="en-US" dirty="0">
                <a:latin typeface="メイリオ" panose="020B0604030504040204" pitchFamily="50" charset="-128"/>
                <a:ea typeface="メイリオ" panose="020B0604030504040204" pitchFamily="50" charset="-128"/>
              </a:rPr>
              <a:t>初回ログイン</a:t>
            </a:r>
            <a:endParaRPr lang="ja-JP" altLang="en-US" dirty="0"/>
          </a:p>
        </p:txBody>
      </p:sp>
      <p:sp>
        <p:nvSpPr>
          <p:cNvPr id="5" name="スライド番号プレースホルダー 4">
            <a:extLst>
              <a:ext uri="{FF2B5EF4-FFF2-40B4-BE49-F238E27FC236}">
                <a16:creationId xmlns:a16="http://schemas.microsoft.com/office/drawing/2014/main" id="{20F994E9-2480-83AE-6CD0-300C60E5C895}"/>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16</a:t>
            </a:fld>
            <a:endParaRPr lang="ja-JP" altLang="en-US"/>
          </a:p>
        </p:txBody>
      </p:sp>
      <p:sp>
        <p:nvSpPr>
          <p:cNvPr id="7" name="タイトル 1">
            <a:extLst>
              <a:ext uri="{FF2B5EF4-FFF2-40B4-BE49-F238E27FC236}">
                <a16:creationId xmlns:a16="http://schemas.microsoft.com/office/drawing/2014/main" id="{ED49DD04-A3D9-1373-7227-F3D4C175F385}"/>
              </a:ext>
            </a:extLst>
          </p:cNvPr>
          <p:cNvSpPr txBox="1">
            <a:spLocks/>
          </p:cNvSpPr>
          <p:nvPr/>
        </p:nvSpPr>
        <p:spPr>
          <a:xfrm>
            <a:off x="6095999" y="934763"/>
            <a:ext cx="5972275" cy="10291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ja-JP" altLang="en-US" sz="1400" dirty="0">
                <a:latin typeface="メイリオ" panose="020B0604030504040204" pitchFamily="50" charset="-128"/>
                <a:ea typeface="メイリオ" panose="020B0604030504040204" pitchFamily="50" charset="-128"/>
              </a:rPr>
              <a:t>④</a:t>
            </a:r>
            <a:r>
              <a:rPr kumimoji="1" lang="ja-JP" altLang="en-US" sz="1400" dirty="0">
                <a:latin typeface="メイリオ" panose="020B0604030504040204" pitchFamily="50" charset="-128"/>
                <a:ea typeface="メイリオ" panose="020B0604030504040204" pitchFamily="50" charset="-128"/>
              </a:rPr>
              <a:t>登録したメールアドレス宛に</a:t>
            </a:r>
            <a:r>
              <a:rPr lang="en-US" altLang="ja-JP" sz="1400" dirty="0">
                <a:latin typeface="メイリオ" panose="020B0604030504040204" pitchFamily="50" charset="-128"/>
                <a:ea typeface="メイリオ" panose="020B0604030504040204" pitchFamily="50" charset="-128"/>
              </a:rPr>
              <a:t>【PCA ID</a:t>
            </a:r>
            <a:r>
              <a:rPr lang="ja-JP" altLang="en-US" sz="1400" dirty="0">
                <a:latin typeface="メイリオ" panose="020B0604030504040204" pitchFamily="50" charset="-128"/>
                <a:ea typeface="メイリオ" panose="020B0604030504040204" pitchFamily="50" charset="-128"/>
              </a:rPr>
              <a:t>サービス</a:t>
            </a:r>
            <a:r>
              <a:rPr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から２段階認証コードのメールが届きます。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２段階認証コードの入力画面にメールで確認した２段階認証コードを入力し、［認証する］をクリックします。</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p:txBody>
      </p:sp>
      <p:sp>
        <p:nvSpPr>
          <p:cNvPr id="31" name="テキスト プレースホルダー 3">
            <a:extLst>
              <a:ext uri="{FF2B5EF4-FFF2-40B4-BE49-F238E27FC236}">
                <a16:creationId xmlns:a16="http://schemas.microsoft.com/office/drawing/2014/main" id="{2C2729E5-5ED8-CB2D-36EE-5A56EA331CE2}"/>
              </a:ext>
            </a:extLst>
          </p:cNvPr>
          <p:cNvSpPr txBox="1">
            <a:spLocks/>
          </p:cNvSpPr>
          <p:nvPr/>
        </p:nvSpPr>
        <p:spPr>
          <a:xfrm>
            <a:off x="345967" y="850545"/>
            <a:ext cx="5375325" cy="129703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kumimoji="1" lang="ja-JP" altLang="en-US" sz="1400" dirty="0">
                <a:latin typeface="メイリオ" panose="020B0604030504040204" pitchFamily="50" charset="-128"/>
                <a:ea typeface="メイリオ" panose="020B0604030504040204" pitchFamily="50" charset="-128"/>
              </a:rPr>
              <a:t>③パスワードを入力し、［ログイン］をクリックします。</a:t>
            </a:r>
            <a:endParaRPr kumimoji="1" lang="en-US" altLang="ja-JP" sz="1400" dirty="0">
              <a:latin typeface="メイリオ" panose="020B0604030504040204" pitchFamily="50" charset="-128"/>
              <a:ea typeface="メイリオ" panose="020B0604030504040204" pitchFamily="50" charset="-128"/>
            </a:endParaRPr>
          </a:p>
          <a:p>
            <a:pPr marL="50800" indent="0">
              <a:buNone/>
            </a:pPr>
            <a:endParaRPr lang="ja-JP" altLang="en-US" sz="1400" dirty="0">
              <a:latin typeface="メイリオ" panose="020B0604030504040204" pitchFamily="50" charset="-128"/>
              <a:ea typeface="メイリオ" panose="020B0604030504040204" pitchFamily="50" charset="-128"/>
            </a:endParaRPr>
          </a:p>
          <a:p>
            <a:pPr marL="50800" indent="0">
              <a:buNone/>
            </a:pPr>
            <a:endParaRPr kumimoji="1" lang="en-US" altLang="ja-JP" sz="1400" dirty="0">
              <a:latin typeface="メイリオ" panose="020B0604030504040204" pitchFamily="50" charset="-128"/>
              <a:ea typeface="メイリオ" panose="020B0604030504040204" pitchFamily="50" charset="-128"/>
            </a:endParaRPr>
          </a:p>
          <a:p>
            <a:pPr marL="50800" indent="0">
              <a:buNone/>
            </a:pPr>
            <a:endParaRPr lang="ja-JP" altLang="en-US" sz="1400" dirty="0">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69243669-D1CE-D2DE-6E25-8A3A918C035A}"/>
              </a:ext>
            </a:extLst>
          </p:cNvPr>
          <p:cNvPicPr>
            <a:picLocks noChangeAspect="1"/>
          </p:cNvPicPr>
          <p:nvPr/>
        </p:nvPicPr>
        <p:blipFill>
          <a:blip r:embed="rId3"/>
          <a:stretch>
            <a:fillRect/>
          </a:stretch>
        </p:blipFill>
        <p:spPr>
          <a:xfrm>
            <a:off x="9082136" y="2420390"/>
            <a:ext cx="3070893" cy="2270766"/>
          </a:xfrm>
          <a:prstGeom prst="rect">
            <a:avLst/>
          </a:prstGeom>
        </p:spPr>
      </p:pic>
      <p:pic>
        <p:nvPicPr>
          <p:cNvPr id="8" name="図 7">
            <a:extLst>
              <a:ext uri="{FF2B5EF4-FFF2-40B4-BE49-F238E27FC236}">
                <a16:creationId xmlns:a16="http://schemas.microsoft.com/office/drawing/2014/main" id="{2599EDEE-6707-2F1F-72C5-A1475F6CAAE5}"/>
              </a:ext>
            </a:extLst>
          </p:cNvPr>
          <p:cNvPicPr>
            <a:picLocks noChangeAspect="1"/>
          </p:cNvPicPr>
          <p:nvPr/>
        </p:nvPicPr>
        <p:blipFill>
          <a:blip r:embed="rId4"/>
          <a:stretch>
            <a:fillRect/>
          </a:stretch>
        </p:blipFill>
        <p:spPr>
          <a:xfrm>
            <a:off x="5540639" y="2326984"/>
            <a:ext cx="3352833" cy="2773707"/>
          </a:xfrm>
          <a:prstGeom prst="rect">
            <a:avLst/>
          </a:prstGeom>
        </p:spPr>
      </p:pic>
      <p:pic>
        <p:nvPicPr>
          <p:cNvPr id="10" name="図 9">
            <a:extLst>
              <a:ext uri="{FF2B5EF4-FFF2-40B4-BE49-F238E27FC236}">
                <a16:creationId xmlns:a16="http://schemas.microsoft.com/office/drawing/2014/main" id="{5F8F39C6-17AA-2DD9-47BF-A521F680464F}"/>
              </a:ext>
            </a:extLst>
          </p:cNvPr>
          <p:cNvPicPr>
            <a:picLocks noChangeAspect="1"/>
          </p:cNvPicPr>
          <p:nvPr/>
        </p:nvPicPr>
        <p:blipFill>
          <a:blip r:embed="rId5"/>
          <a:stretch>
            <a:fillRect/>
          </a:stretch>
        </p:blipFill>
        <p:spPr>
          <a:xfrm>
            <a:off x="991452" y="2202180"/>
            <a:ext cx="3413793" cy="2061576"/>
          </a:xfrm>
          <a:prstGeom prst="rect">
            <a:avLst/>
          </a:prstGeom>
        </p:spPr>
      </p:pic>
    </p:spTree>
    <p:extLst>
      <p:ext uri="{BB962C8B-B14F-4D97-AF65-F5344CB8AC3E}">
        <p14:creationId xmlns:p14="http://schemas.microsoft.com/office/powerpoint/2010/main" val="220360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B6190-0FB5-01D3-F6CF-A0303BDD16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BAA251-9B8D-6A2A-6B62-DA023008AB01}"/>
              </a:ext>
            </a:extLst>
          </p:cNvPr>
          <p:cNvSpPr>
            <a:spLocks noGrp="1"/>
          </p:cNvSpPr>
          <p:nvPr>
            <p:ph type="title"/>
          </p:nvPr>
        </p:nvSpPr>
        <p:spPr>
          <a:xfrm>
            <a:off x="533996" y="384897"/>
            <a:ext cx="10972800" cy="634082"/>
          </a:xfrm>
        </p:spPr>
        <p:txBody>
          <a:bodyPr/>
          <a:lstStyle/>
          <a:p>
            <a:r>
              <a:rPr kumimoji="1" lang="ja-JP" altLang="en-US" dirty="0">
                <a:latin typeface="メイリオ" panose="020B0604030504040204" pitchFamily="50" charset="-128"/>
                <a:ea typeface="メイリオ" panose="020B0604030504040204" pitchFamily="50" charset="-128"/>
              </a:rPr>
              <a:t>初回ログイン</a:t>
            </a:r>
            <a:endParaRPr lang="ja-JP" altLang="en-US" dirty="0"/>
          </a:p>
        </p:txBody>
      </p:sp>
      <p:sp>
        <p:nvSpPr>
          <p:cNvPr id="5" name="スライド番号プレースホルダー 4">
            <a:extLst>
              <a:ext uri="{FF2B5EF4-FFF2-40B4-BE49-F238E27FC236}">
                <a16:creationId xmlns:a16="http://schemas.microsoft.com/office/drawing/2014/main" id="{70CDDA18-9AAE-5CBF-6314-EB0346176D7A}"/>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17</a:t>
            </a:fld>
            <a:endParaRPr lang="ja-JP" altLang="en-US"/>
          </a:p>
        </p:txBody>
      </p:sp>
      <p:sp>
        <p:nvSpPr>
          <p:cNvPr id="8" name="テキスト プレースホルダー 3">
            <a:extLst>
              <a:ext uri="{FF2B5EF4-FFF2-40B4-BE49-F238E27FC236}">
                <a16:creationId xmlns:a16="http://schemas.microsoft.com/office/drawing/2014/main" id="{F606A762-5E4B-026A-DBE3-C8488F0C36A7}"/>
              </a:ext>
            </a:extLst>
          </p:cNvPr>
          <p:cNvSpPr txBox="1">
            <a:spLocks/>
          </p:cNvSpPr>
          <p:nvPr/>
        </p:nvSpPr>
        <p:spPr>
          <a:xfrm>
            <a:off x="450742" y="980807"/>
            <a:ext cx="7278116" cy="138139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⑤</a:t>
            </a:r>
            <a:r>
              <a:rPr lang="ja-JP" altLang="en-US" dirty="0">
                <a:latin typeface="メイリオ" panose="020B0604030504040204" pitchFamily="50" charset="-128"/>
                <a:ea typeface="メイリオ" panose="020B0604030504040204" pitchFamily="50" charset="-128"/>
              </a:rPr>
              <a:t>この画面が表示されたら、ログインは完了です。</a:t>
            </a:r>
            <a:endParaRPr lang="en-US" altLang="ja-JP" dirty="0">
              <a:latin typeface="メイリオ" panose="020B0604030504040204" pitchFamily="50" charset="-128"/>
              <a:ea typeface="メイリオ" panose="020B0604030504040204" pitchFamily="50" charset="-128"/>
            </a:endParaRPr>
          </a:p>
          <a:p>
            <a:pPr marL="50800"/>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こちらの「</a:t>
            </a:r>
            <a:r>
              <a:rPr lang="en-US" altLang="ja-JP" dirty="0">
                <a:solidFill>
                  <a:schemeClr val="tx1"/>
                </a:solidFill>
                <a:latin typeface="メイリオ" panose="020B0604030504040204" pitchFamily="50" charset="-128"/>
                <a:ea typeface="メイリオ" panose="020B0604030504040204" pitchFamily="50" charset="-128"/>
              </a:rPr>
              <a:t>PCA</a:t>
            </a:r>
            <a:r>
              <a:rPr lang="ja-JP" altLang="en-US" dirty="0">
                <a:solidFill>
                  <a:schemeClr val="tx1"/>
                </a:solidFill>
                <a:latin typeface="メイリオ" panose="020B0604030504040204" pitchFamily="50" charset="-128"/>
                <a:ea typeface="メイリオ" panose="020B0604030504040204" pitchFamily="50" charset="-128"/>
              </a:rPr>
              <a:t> </a:t>
            </a:r>
            <a:r>
              <a:rPr lang="en-US" altLang="ja-JP" dirty="0">
                <a:solidFill>
                  <a:schemeClr val="tx1"/>
                </a:solidFill>
                <a:latin typeface="メイリオ" panose="020B0604030504040204" pitchFamily="50" charset="-128"/>
                <a:ea typeface="メイリオ" panose="020B0604030504040204" pitchFamily="50" charset="-128"/>
              </a:rPr>
              <a:t>Hub</a:t>
            </a:r>
            <a:r>
              <a:rPr lang="ja-JP" altLang="en-US" dirty="0">
                <a:solidFill>
                  <a:schemeClr val="tx1"/>
                </a:solidFill>
                <a:latin typeface="メイリオ" panose="020B0604030504040204" pitchFamily="50" charset="-128"/>
                <a:ea typeface="メイリオ" panose="020B0604030504040204" pitchFamily="50" charset="-128"/>
              </a:rPr>
              <a:t> ポータルサイト」はブラウザのお気に入り</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ブックマーク</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に登録しておくことをおすすめします。次に開く際に便利です。</a:t>
            </a:r>
            <a:endParaRPr lang="en-US" altLang="ja-JP" dirty="0">
              <a:solidFill>
                <a:schemeClr val="tx1"/>
              </a:solidFill>
              <a:latin typeface="メイリオ" panose="020B0604030504040204" pitchFamily="50" charset="-128"/>
              <a:ea typeface="メイリオ" panose="020B0604030504040204" pitchFamily="50" charset="-128"/>
            </a:endParaRPr>
          </a:p>
          <a:p>
            <a:pPr marL="50800"/>
            <a:endParaRPr lang="en-US" altLang="ja-JP" dirty="0">
              <a:latin typeface="メイリオ" panose="020B0604030504040204" pitchFamily="50" charset="-128"/>
              <a:ea typeface="メイリオ" panose="020B0604030504040204" pitchFamily="50" charset="-128"/>
            </a:endParaRPr>
          </a:p>
          <a:p>
            <a:pPr marL="50800" indent="0">
              <a:buNone/>
            </a:pPr>
            <a:r>
              <a:rPr lang="ja-JP" altLang="en-US" dirty="0">
                <a:latin typeface="メイリオ" panose="020B0604030504040204" pitchFamily="50" charset="-128"/>
                <a:ea typeface="メイリオ" panose="020B0604030504040204" pitchFamily="50" charset="-128"/>
              </a:rPr>
              <a:t>　次は「</a:t>
            </a:r>
            <a:r>
              <a:rPr lang="en-US" altLang="ja-JP" dirty="0">
                <a:latin typeface="メイリオ" panose="020B0604030504040204" pitchFamily="50" charset="-128"/>
                <a:ea typeface="メイリオ" panose="020B0604030504040204" pitchFamily="50" charset="-128"/>
              </a:rPr>
              <a:t>PCA</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Hub </a:t>
            </a:r>
            <a:r>
              <a:rPr lang="ja-JP" altLang="en-US" dirty="0">
                <a:latin typeface="メイリオ" panose="020B0604030504040204" pitchFamily="50" charset="-128"/>
                <a:ea typeface="メイリオ" panose="020B0604030504040204" pitchFamily="50" charset="-128"/>
              </a:rPr>
              <a:t>給与明細」のアイコンをクリックし、同意確認画面へ進みます。</a:t>
            </a:r>
            <a:endParaRPr lang="en-US" altLang="ja-JP"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C76573C6-0D61-8556-7C3A-E5F2DD748092}"/>
              </a:ext>
            </a:extLst>
          </p:cNvPr>
          <p:cNvPicPr>
            <a:picLocks noChangeAspect="1"/>
          </p:cNvPicPr>
          <p:nvPr/>
        </p:nvPicPr>
        <p:blipFill>
          <a:blip r:embed="rId3"/>
          <a:stretch>
            <a:fillRect/>
          </a:stretch>
        </p:blipFill>
        <p:spPr>
          <a:xfrm>
            <a:off x="648214" y="2362201"/>
            <a:ext cx="6883172" cy="3907243"/>
          </a:xfrm>
          <a:prstGeom prst="rect">
            <a:avLst/>
          </a:prstGeom>
        </p:spPr>
      </p:pic>
    </p:spTree>
    <p:extLst>
      <p:ext uri="{BB962C8B-B14F-4D97-AF65-F5344CB8AC3E}">
        <p14:creationId xmlns:p14="http://schemas.microsoft.com/office/powerpoint/2010/main" val="132189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C6DBD-FF77-F90E-28D2-D8DE4859875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341B65-3950-FF4E-B154-0B487A23BD23}"/>
              </a:ext>
            </a:extLst>
          </p:cNvPr>
          <p:cNvSpPr>
            <a:spLocks noGrp="1"/>
          </p:cNvSpPr>
          <p:nvPr>
            <p:ph type="sldNum" sz="quarter" idx="12"/>
          </p:nvPr>
        </p:nvSpPr>
        <p:spPr/>
        <p:txBody>
          <a:bodyPr/>
          <a:lstStyle/>
          <a:p>
            <a:fld id="{8DE01AFB-559C-49C2-AF83-836728682562}" type="slidenum">
              <a:rPr kumimoji="1" lang="ja-JP" altLang="en-US" smtClean="0"/>
              <a:t>18</a:t>
            </a:fld>
            <a:endParaRPr kumimoji="1" lang="ja-JP" altLang="en-US"/>
          </a:p>
        </p:txBody>
      </p:sp>
      <p:sp>
        <p:nvSpPr>
          <p:cNvPr id="3" name="タイトル 1">
            <a:extLst>
              <a:ext uri="{FF2B5EF4-FFF2-40B4-BE49-F238E27FC236}">
                <a16:creationId xmlns:a16="http://schemas.microsoft.com/office/drawing/2014/main" id="{32765A70-0685-EC8C-3E5A-C7D33F2343C7}"/>
              </a:ext>
            </a:extLst>
          </p:cNvPr>
          <p:cNvSpPr txBox="1">
            <a:spLocks/>
          </p:cNvSpPr>
          <p:nvPr/>
        </p:nvSpPr>
        <p:spPr>
          <a:xfrm>
            <a:off x="662694" y="2625687"/>
            <a:ext cx="10789075"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en-US" altLang="ja-JP" sz="4000" dirty="0">
                <a:latin typeface="メイリオ" panose="020B0604030504040204" pitchFamily="50" charset="-128"/>
                <a:ea typeface="メイリオ" panose="020B0604030504040204" pitchFamily="50" charset="-128"/>
              </a:rPr>
              <a:t>『PCA</a:t>
            </a:r>
            <a:r>
              <a:rPr kumimoji="1" lang="ja-JP" altLang="en-US" sz="4000" dirty="0">
                <a:latin typeface="メイリオ" panose="020B0604030504040204" pitchFamily="50" charset="-128"/>
                <a:ea typeface="メイリオ" panose="020B0604030504040204" pitchFamily="50" charset="-128"/>
              </a:rPr>
              <a:t> </a:t>
            </a:r>
            <a:r>
              <a:rPr kumimoji="1" lang="en-US" altLang="ja-JP" sz="4000" dirty="0">
                <a:latin typeface="メイリオ" panose="020B0604030504040204" pitchFamily="50" charset="-128"/>
                <a:ea typeface="メイリオ" panose="020B0604030504040204" pitchFamily="50" charset="-128"/>
              </a:rPr>
              <a:t>Hub</a:t>
            </a:r>
            <a:r>
              <a:rPr kumimoji="1" lang="ja-JP" altLang="en-US" sz="4000" dirty="0">
                <a:latin typeface="メイリオ" panose="020B0604030504040204" pitchFamily="50" charset="-128"/>
                <a:ea typeface="メイリオ" panose="020B0604030504040204" pitchFamily="50" charset="-128"/>
              </a:rPr>
              <a:t> 給与明細</a:t>
            </a:r>
            <a:r>
              <a:rPr kumimoji="1" lang="en-US" altLang="ja-JP" sz="4000" dirty="0">
                <a:latin typeface="メイリオ" panose="020B0604030504040204" pitchFamily="50" charset="-128"/>
                <a:ea typeface="メイリオ" panose="020B0604030504040204" pitchFamily="50" charset="-128"/>
              </a:rPr>
              <a:t>』</a:t>
            </a:r>
            <a:r>
              <a:rPr kumimoji="1" lang="ja-JP" altLang="en-US" sz="4000" dirty="0">
                <a:latin typeface="メイリオ" panose="020B0604030504040204" pitchFamily="50" charset="-128"/>
                <a:ea typeface="メイリオ" panose="020B0604030504040204" pitchFamily="50" charset="-128"/>
              </a:rPr>
              <a:t>利用のための同意確認</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726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FCB4CD-0659-4BA9-BFB7-AF2B95AE8C3D}"/>
              </a:ext>
            </a:extLst>
          </p:cNvPr>
          <p:cNvSpPr>
            <a:spLocks noGrp="1"/>
          </p:cNvSpPr>
          <p:nvPr>
            <p:ph type="sldNum" sz="quarter" idx="12"/>
          </p:nvPr>
        </p:nvSpPr>
        <p:spPr/>
        <p:txBody>
          <a:bodyPr/>
          <a:lstStyle/>
          <a:p>
            <a:fld id="{8DE01AFB-559C-49C2-AF83-836728682562}"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8875854C-C98D-495C-B27E-43B81D17AB15}"/>
              </a:ext>
            </a:extLst>
          </p:cNvPr>
          <p:cNvSpPr txBox="1"/>
          <p:nvPr/>
        </p:nvSpPr>
        <p:spPr>
          <a:xfrm>
            <a:off x="533996" y="1196401"/>
            <a:ext cx="11282669" cy="4216539"/>
          </a:xfrm>
          <a:prstGeom prst="rect">
            <a:avLst/>
          </a:prstGeom>
          <a:noFill/>
        </p:spPr>
        <p:txBody>
          <a:bodyPr wrap="square" lIns="91440" tIns="45720" rIns="91440" bIns="45720" anchor="t">
            <a:spAutoFit/>
          </a:bodyPr>
          <a:lstStyle/>
          <a:p>
            <a:pPr>
              <a:lnSpc>
                <a:spcPct val="120000"/>
              </a:lnSpc>
            </a:pPr>
            <a:r>
              <a:rPr lang="ja-JP" altLang="en-US" sz="1600" dirty="0">
                <a:latin typeface="メイリオ"/>
                <a:ea typeface="メイリオ"/>
              </a:rPr>
              <a:t>・当資料は「</a:t>
            </a:r>
            <a:r>
              <a:rPr lang="en-US" altLang="ja-JP" sz="1600" dirty="0">
                <a:latin typeface="メイリオ"/>
                <a:ea typeface="メイリオ"/>
              </a:rPr>
              <a:t>PCA</a:t>
            </a:r>
            <a:r>
              <a:rPr lang="ja-JP" altLang="en-US" sz="1600" dirty="0">
                <a:latin typeface="メイリオ"/>
                <a:ea typeface="メイリオ"/>
              </a:rPr>
              <a:t> </a:t>
            </a:r>
            <a:r>
              <a:rPr lang="en-US" altLang="ja-JP" sz="1600" dirty="0">
                <a:latin typeface="メイリオ"/>
                <a:ea typeface="メイリオ"/>
              </a:rPr>
              <a:t>Hub</a:t>
            </a:r>
            <a:r>
              <a:rPr lang="ja-JP" altLang="en-US" sz="1600" dirty="0">
                <a:latin typeface="メイリオ"/>
                <a:ea typeface="メイリオ"/>
              </a:rPr>
              <a:t> 給与明細」をご利用のお客様に限り、内容を引用し、社内資料・マニュアル等に利用することを許諾します。第3者への提供は有償・無償に関わらず禁止とさせて頂きます。</a:t>
            </a:r>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・当資料を引用された後の資料について</a:t>
            </a:r>
            <a:r>
              <a:rPr lang="en-US" altLang="ja-JP" sz="1600" dirty="0">
                <a:latin typeface="メイリオ"/>
                <a:ea typeface="メイリオ"/>
              </a:rPr>
              <a:t>PCA</a:t>
            </a:r>
            <a:r>
              <a:rPr lang="ja-JP" altLang="en-US" sz="1600" dirty="0">
                <a:latin typeface="メイリオ"/>
                <a:ea typeface="メイリオ"/>
              </a:rPr>
              <a:t>は、その内容について責任を負いません。</a:t>
            </a:r>
          </a:p>
          <a:p>
            <a:pPr>
              <a:lnSpc>
                <a:spcPct val="120000"/>
              </a:lnSpc>
            </a:pPr>
            <a:endParaRPr lang="en-US" altLang="ja-JP" sz="1600" dirty="0">
              <a:latin typeface="メイリオ" panose="020B0604030504040204" pitchFamily="50" charset="-128"/>
              <a:ea typeface="メイリオ" panose="020B0604030504040204" pitchFamily="50" charset="-128"/>
            </a:endParaRPr>
          </a:p>
          <a:p>
            <a:pPr>
              <a:lnSpc>
                <a:spcPct val="120000"/>
              </a:lnSpc>
            </a:pPr>
            <a:r>
              <a:rPr lang="en-US" altLang="ja-JP" sz="1600" dirty="0">
                <a:latin typeface="メイリオ"/>
                <a:ea typeface="メイリオ"/>
              </a:rPr>
              <a:t>・</a:t>
            </a:r>
            <a:r>
              <a:rPr lang="en-US" altLang="ja-JP" sz="1600" dirty="0" err="1">
                <a:latin typeface="メイリオ"/>
                <a:ea typeface="メイリオ"/>
              </a:rPr>
              <a:t>内容は標準設定で記載しております。御社の設定状況や機能の利用有無に併せて修正・追記を行ってください</a:t>
            </a:r>
            <a:r>
              <a:rPr lang="en-US" altLang="ja-JP" sz="1600" dirty="0">
                <a:latin typeface="メイリオ"/>
                <a:ea typeface="メイリオ"/>
              </a:rPr>
              <a:t>。</a:t>
            </a:r>
          </a:p>
          <a:p>
            <a:pPr>
              <a:lnSpc>
                <a:spcPct val="120000"/>
              </a:lnSpc>
            </a:pPr>
            <a:r>
              <a:rPr lang="en-US" altLang="ja-JP" sz="1600" dirty="0">
                <a:latin typeface="メイリオ"/>
                <a:ea typeface="メイリオ"/>
              </a:rPr>
              <a:t>　（</a:t>
            </a:r>
            <a:r>
              <a:rPr lang="en-US" altLang="ja-JP" sz="1600" dirty="0" err="1">
                <a:latin typeface="メイリオ"/>
                <a:ea typeface="メイリオ"/>
              </a:rPr>
              <a:t>赤字になっている部分はご確認いただき、運用に併せるように修正してください</a:t>
            </a:r>
            <a:r>
              <a:rPr lang="en-US" altLang="ja-JP" sz="1600" dirty="0">
                <a:latin typeface="メイリオ"/>
                <a:ea typeface="メイリオ"/>
              </a:rPr>
              <a:t>。）</a:t>
            </a:r>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・内容や画面などは予告無く変更されることがあります。</a:t>
            </a:r>
            <a:endParaRPr lang="ja-JP" dirty="0"/>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・当資料は、</a:t>
            </a:r>
            <a:r>
              <a:rPr lang="en-US" altLang="ja-JP" sz="1600" dirty="0">
                <a:latin typeface="メイリオ"/>
                <a:ea typeface="メイリオ"/>
              </a:rPr>
              <a:t>2026/4/15</a:t>
            </a:r>
            <a:r>
              <a:rPr lang="ja-JP" altLang="en-US" sz="1600" dirty="0">
                <a:latin typeface="メイリオ"/>
                <a:ea typeface="メイリオ"/>
              </a:rPr>
              <a:t>時点の内容となります。</a:t>
            </a:r>
            <a:endParaRPr lang="en-US" altLang="ja-JP" sz="1600" dirty="0">
              <a:latin typeface="メイリオ"/>
              <a:ea typeface="メイリオ"/>
            </a:endParaRPr>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・記載されている会社名および商品・製品・サービス名（ロゴマーク等を含む）は、各社の商標または各権利者の登録商標です。マーケティングガイドラインに沿ってご利用ください。</a:t>
            </a:r>
            <a:endParaRPr lang="en-US" altLang="ja-JP" sz="1600" dirty="0">
              <a:latin typeface="メイリオ"/>
              <a:ea typeface="メイリオ"/>
            </a:endParaRPr>
          </a:p>
        </p:txBody>
      </p:sp>
      <p:sp>
        <p:nvSpPr>
          <p:cNvPr id="6" name="タイトル 1"/>
          <p:cNvSpPr txBox="1">
            <a:spLocks/>
          </p:cNvSpPr>
          <p:nvPr/>
        </p:nvSpPr>
        <p:spPr>
          <a:xfrm>
            <a:off x="533996" y="384897"/>
            <a:ext cx="10972800" cy="6340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800">
                <a:latin typeface="メイリオ" panose="020B0604030504040204" pitchFamily="50" charset="-128"/>
                <a:ea typeface="メイリオ" panose="020B0604030504040204" pitchFamily="50" charset="-128"/>
              </a:rPr>
              <a:t>ご利用の条件について</a:t>
            </a:r>
          </a:p>
        </p:txBody>
      </p:sp>
    </p:spTree>
    <p:extLst>
      <p:ext uri="{BB962C8B-B14F-4D97-AF65-F5344CB8AC3E}">
        <p14:creationId xmlns:p14="http://schemas.microsoft.com/office/powerpoint/2010/main" val="414254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92E600-C259-FB88-4916-DA57F18791C7}"/>
              </a:ext>
            </a:extLst>
          </p:cNvPr>
          <p:cNvSpPr>
            <a:spLocks noGrp="1"/>
          </p:cNvSpPr>
          <p:nvPr>
            <p:ph type="sldNum" sz="quarter" idx="12"/>
          </p:nvPr>
        </p:nvSpPr>
        <p:spPr/>
        <p:txBody>
          <a:bodyPr/>
          <a:lstStyle/>
          <a:p>
            <a:fld id="{8DE01AFB-559C-49C2-AF83-836728682562}" type="slidenum">
              <a:rPr kumimoji="1" lang="ja-JP" altLang="en-US" smtClean="0"/>
              <a:t>19</a:t>
            </a:fld>
            <a:endParaRPr kumimoji="1" lang="ja-JP" altLang="en-US"/>
          </a:p>
        </p:txBody>
      </p:sp>
      <p:sp>
        <p:nvSpPr>
          <p:cNvPr id="3" name="テキスト プレースホルダー 2">
            <a:extLst>
              <a:ext uri="{FF2B5EF4-FFF2-40B4-BE49-F238E27FC236}">
                <a16:creationId xmlns:a16="http://schemas.microsoft.com/office/drawing/2014/main" id="{105BA850-2285-EE26-D188-D32A686B6742}"/>
              </a:ext>
            </a:extLst>
          </p:cNvPr>
          <p:cNvSpPr txBox="1">
            <a:spLocks/>
          </p:cNvSpPr>
          <p:nvPr/>
        </p:nvSpPr>
        <p:spPr>
          <a:xfrm>
            <a:off x="533996" y="1073571"/>
            <a:ext cx="11658004" cy="133217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PCA</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Hub </a:t>
            </a:r>
            <a:r>
              <a:rPr lang="ja-JP" altLang="en-US" dirty="0">
                <a:latin typeface="メイリオ" panose="020B0604030504040204" pitchFamily="50" charset="-128"/>
                <a:ea typeface="メイリオ" panose="020B0604030504040204" pitchFamily="50" charset="-128"/>
              </a:rPr>
              <a:t>給与明細」のアイコンをクリックし、同意確認画面へ進んだ場合は次のページをご覧ください。</a:t>
            </a:r>
            <a:endParaRPr lang="en-US" altLang="ja-JP" dirty="0">
              <a:latin typeface="メイリオ" panose="020B0604030504040204" pitchFamily="50" charset="-128"/>
              <a:ea typeface="メイリオ" panose="020B0604030504040204" pitchFamily="50" charset="-128"/>
            </a:endParaRPr>
          </a:p>
          <a:p>
            <a:pPr marL="50800"/>
            <a:endParaRPr kumimoji="1" lang="en-US" altLang="ja-JP" dirty="0">
              <a:latin typeface="メイリオ" panose="020B0604030504040204" pitchFamily="50" charset="-128"/>
              <a:ea typeface="メイリオ" panose="020B0604030504040204" pitchFamily="50" charset="-128"/>
            </a:endParaRPr>
          </a:p>
          <a:p>
            <a:pPr marL="50800"/>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PCA</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Hub </a:t>
            </a:r>
            <a:r>
              <a:rPr lang="ja-JP" altLang="en-US" dirty="0">
                <a:latin typeface="メイリオ" panose="020B0604030504040204" pitchFamily="50" charset="-128"/>
                <a:ea typeface="メイリオ" panose="020B0604030504040204" pitchFamily="50" charset="-128"/>
              </a:rPr>
              <a:t>給与明細」のアイコンをクリックせずに画面を閉じてしまった場合は、</a:t>
            </a:r>
            <a:r>
              <a:rPr kumimoji="1" lang="ja-JP" altLang="en-US" dirty="0">
                <a:latin typeface="メイリオ" panose="020B0604030504040204" pitchFamily="50" charset="-128"/>
                <a:ea typeface="メイリオ" panose="020B0604030504040204" pitchFamily="50" charset="-128"/>
              </a:rPr>
              <a:t>管理者から送られた「ライセンス付与のお知らせ」メールに記載の</a:t>
            </a:r>
            <a:r>
              <a:rPr kumimoji="1" lang="en-US" altLang="ja-JP" dirty="0">
                <a:latin typeface="メイリオ" panose="020B0604030504040204" pitchFamily="50" charset="-128"/>
                <a:ea typeface="メイリオ" panose="020B0604030504040204" pitchFamily="50" charset="-128"/>
              </a:rPr>
              <a:t>URL</a:t>
            </a:r>
            <a:r>
              <a:rPr kumimoji="1" lang="ja-JP" altLang="en-US" dirty="0">
                <a:latin typeface="メイリオ" panose="020B0604030504040204" pitchFamily="50" charset="-128"/>
                <a:ea typeface="メイリオ" panose="020B0604030504040204" pitchFamily="50" charset="-128"/>
              </a:rPr>
              <a:t>にアクセスすることで、同意画面へ進むことができます。</a:t>
            </a:r>
            <a:endParaRPr kumimoji="1" lang="en-US" altLang="ja-JP" dirty="0">
              <a:latin typeface="メイリオ" panose="020B0604030504040204" pitchFamily="50" charset="-128"/>
              <a:ea typeface="メイリオ" panose="020B0604030504040204" pitchFamily="50" charset="-128"/>
            </a:endParaRPr>
          </a:p>
          <a:p>
            <a:pPr marL="50800"/>
            <a:r>
              <a:rPr kumimoji="1" lang="en-US" altLang="ja-JP" dirty="0">
                <a:solidFill>
                  <a:schemeClr val="tx1"/>
                </a:solidFill>
                <a:latin typeface="メイリオ" panose="020B0604030504040204" pitchFamily="50" charset="-128"/>
                <a:ea typeface="メイリオ" panose="020B0604030504040204" pitchFamily="50" charset="-128"/>
              </a:rPr>
              <a:t>※URL</a:t>
            </a:r>
            <a:r>
              <a:rPr kumimoji="1" lang="ja-JP" altLang="en-US" dirty="0">
                <a:solidFill>
                  <a:schemeClr val="tx1"/>
                </a:solidFill>
                <a:latin typeface="メイリオ" panose="020B0604030504040204" pitchFamily="50" charset="-128"/>
                <a:ea typeface="メイリオ" panose="020B0604030504040204" pitchFamily="50" charset="-128"/>
              </a:rPr>
              <a:t>をクリックした際にログイン画面が表示された場合はそのままログインしてください。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F87A7D6B-2CC4-2955-7AD8-8466A0333A0B}"/>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800" dirty="0">
                <a:latin typeface="メイリオ" panose="020B0604030504040204" pitchFamily="50" charset="-128"/>
                <a:ea typeface="メイリオ" panose="020B0604030504040204" pitchFamily="50" charset="-128"/>
              </a:rPr>
              <a:t>受取同意処理</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0D483DA-8415-8B4B-11D7-376347C9C6EB}"/>
              </a:ext>
            </a:extLst>
          </p:cNvPr>
          <p:cNvPicPr>
            <a:picLocks noChangeAspect="1"/>
          </p:cNvPicPr>
          <p:nvPr/>
        </p:nvPicPr>
        <p:blipFill>
          <a:blip r:embed="rId3"/>
          <a:stretch>
            <a:fillRect/>
          </a:stretch>
        </p:blipFill>
        <p:spPr>
          <a:xfrm>
            <a:off x="763433" y="2312663"/>
            <a:ext cx="5706271" cy="4105848"/>
          </a:xfrm>
          <a:prstGeom prst="rect">
            <a:avLst/>
          </a:prstGeom>
        </p:spPr>
      </p:pic>
    </p:spTree>
    <p:extLst>
      <p:ext uri="{BB962C8B-B14F-4D97-AF65-F5344CB8AC3E}">
        <p14:creationId xmlns:p14="http://schemas.microsoft.com/office/powerpoint/2010/main" val="112574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996" y="384897"/>
            <a:ext cx="10972800" cy="634082"/>
          </a:xfrm>
        </p:spPr>
        <p:txBody>
          <a:bodyPr>
            <a:normAutofit/>
          </a:bodyPr>
          <a:lstStyle/>
          <a:p>
            <a:r>
              <a:rPr kumimoji="1" lang="ja-JP" altLang="en-US" dirty="0"/>
              <a:t>受取同意処理</a:t>
            </a:r>
          </a:p>
        </p:txBody>
      </p:sp>
      <p:sp>
        <p:nvSpPr>
          <p:cNvPr id="5" name="スライド番号プレースホルダー 4"/>
          <p:cNvSpPr>
            <a:spLocks noGrp="1"/>
          </p:cNvSpPr>
          <p:nvPr>
            <p:ph type="sldNum" idx="12"/>
          </p:nvPr>
        </p:nvSpPr>
        <p:spPr>
          <a:xfrm>
            <a:off x="10810198" y="6732064"/>
            <a:ext cx="1187168" cy="131375"/>
          </a:xfrm>
        </p:spPr>
        <p:txBody>
          <a:bodyPr/>
          <a:lstStyle/>
          <a:p>
            <a:fld id="{00000000-1234-1234-1234-123412341234}" type="slidenum">
              <a:rPr lang="en-US" altLang="ja-JP" smtClean="0"/>
              <a:pPr/>
              <a:t>20</a:t>
            </a:fld>
            <a:endParaRPr lang="ja-JP" altLang="en-US"/>
          </a:p>
        </p:txBody>
      </p:sp>
      <p:sp>
        <p:nvSpPr>
          <p:cNvPr id="4" name="テキスト プレースホルダー 3">
            <a:extLst>
              <a:ext uri="{FF2B5EF4-FFF2-40B4-BE49-F238E27FC236}">
                <a16:creationId xmlns:a16="http://schemas.microsoft.com/office/drawing/2014/main" id="{12DAC53D-7F60-C8ED-A865-9DC363AF875A}"/>
              </a:ext>
            </a:extLst>
          </p:cNvPr>
          <p:cNvSpPr txBox="1">
            <a:spLocks/>
          </p:cNvSpPr>
          <p:nvPr/>
        </p:nvSpPr>
        <p:spPr>
          <a:xfrm>
            <a:off x="533996" y="1018979"/>
            <a:ext cx="11219854"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dirty="0">
                <a:solidFill>
                  <a:schemeClr val="tx1"/>
                </a:solidFill>
                <a:latin typeface="メイリオ" panose="020B0604030504040204" pitchFamily="50" charset="-128"/>
                <a:ea typeface="メイリオ" panose="020B0604030504040204" pitchFamily="50" charset="-128"/>
              </a:rPr>
              <a:t>「同意案内・同意事項」をご確認いただき、［同意事項を確認しました］にチェックを入れたら［同意する］をクリックします。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こちらは</a:t>
            </a:r>
            <a:r>
              <a:rPr kumimoji="1" lang="en-US" altLang="ja-JP" dirty="0">
                <a:solidFill>
                  <a:schemeClr val="tx1"/>
                </a:solidFill>
                <a:latin typeface="メイリオ" panose="020B0604030504040204" pitchFamily="50" charset="-128"/>
                <a:ea typeface="メイリオ" panose="020B0604030504040204" pitchFamily="50" charset="-128"/>
              </a:rPr>
              <a:t>『PCA</a:t>
            </a:r>
            <a:r>
              <a:rPr kumimoji="1" lang="ja-JP" altLang="en-US" dirty="0">
                <a:solidFill>
                  <a:schemeClr val="tx1"/>
                </a:solidFill>
                <a:latin typeface="メイリオ" panose="020B0604030504040204" pitchFamily="50" charset="-128"/>
                <a:ea typeface="メイリオ" panose="020B0604030504040204" pitchFamily="50" charset="-128"/>
              </a:rPr>
              <a:t> </a:t>
            </a:r>
            <a:r>
              <a:rPr kumimoji="1" lang="en-US" altLang="ja-JP" dirty="0">
                <a:solidFill>
                  <a:schemeClr val="tx1"/>
                </a:solidFill>
                <a:latin typeface="メイリオ" panose="020B0604030504040204" pitchFamily="50" charset="-128"/>
                <a:ea typeface="メイリオ" panose="020B0604030504040204" pitchFamily="50" charset="-128"/>
              </a:rPr>
              <a:t>Hub</a:t>
            </a:r>
            <a:r>
              <a:rPr kumimoji="1" lang="ja-JP" altLang="en-US" dirty="0">
                <a:solidFill>
                  <a:schemeClr val="tx1"/>
                </a:solidFill>
                <a:latin typeface="メイリオ" panose="020B0604030504040204" pitchFamily="50" charset="-128"/>
                <a:ea typeface="メイリオ" panose="020B0604030504040204" pitchFamily="50" charset="-128"/>
              </a:rPr>
              <a:t> 給与明細</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における各種明細資料の電子受領の同意となります。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同意をしない場合は、各種明細資料の受け取りができません。</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こちらは初回アクセス時のみ、必要な操作となります。</a:t>
            </a:r>
          </a:p>
          <a:p>
            <a:endParaRPr kumimoji="1" lang="en-US" altLang="ja-JP" dirty="0">
              <a:solidFill>
                <a:schemeClr val="tx1"/>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07E733A8-D1E0-48F9-78BC-2008FC384D80}"/>
              </a:ext>
            </a:extLst>
          </p:cNvPr>
          <p:cNvGrpSpPr/>
          <p:nvPr/>
        </p:nvGrpSpPr>
        <p:grpSpPr>
          <a:xfrm>
            <a:off x="833251" y="2228820"/>
            <a:ext cx="3941390" cy="4084057"/>
            <a:chOff x="6611053" y="2088143"/>
            <a:chExt cx="3941390" cy="4084057"/>
          </a:xfrm>
        </p:grpSpPr>
        <p:grpSp>
          <p:nvGrpSpPr>
            <p:cNvPr id="20" name="グループ化 19">
              <a:extLst>
                <a:ext uri="{FF2B5EF4-FFF2-40B4-BE49-F238E27FC236}">
                  <a16:creationId xmlns:a16="http://schemas.microsoft.com/office/drawing/2014/main" id="{386DC953-7B8C-BF0A-6C7F-012E92AA535B}"/>
                </a:ext>
              </a:extLst>
            </p:cNvPr>
            <p:cNvGrpSpPr/>
            <p:nvPr/>
          </p:nvGrpSpPr>
          <p:grpSpPr>
            <a:xfrm>
              <a:off x="6611053" y="2088143"/>
              <a:ext cx="3941390" cy="4084057"/>
              <a:chOff x="5168140" y="1497269"/>
              <a:chExt cx="3740826" cy="4365194"/>
            </a:xfrm>
          </p:grpSpPr>
          <p:pic>
            <p:nvPicPr>
              <p:cNvPr id="15" name="図 14">
                <a:extLst>
                  <a:ext uri="{FF2B5EF4-FFF2-40B4-BE49-F238E27FC236}">
                    <a16:creationId xmlns:a16="http://schemas.microsoft.com/office/drawing/2014/main" id="{0343B099-844B-015D-E044-F2957827589C}"/>
                  </a:ext>
                </a:extLst>
              </p:cNvPr>
              <p:cNvPicPr>
                <a:picLocks noChangeAspect="1"/>
              </p:cNvPicPr>
              <p:nvPr/>
            </p:nvPicPr>
            <p:blipFill>
              <a:blip r:embed="rId3"/>
              <a:srcRect l="35935" t="28113" r="36223" b="15889"/>
              <a:stretch>
                <a:fillRect/>
              </a:stretch>
            </p:blipFill>
            <p:spPr>
              <a:xfrm>
                <a:off x="5220349" y="1497269"/>
                <a:ext cx="3636408" cy="3976864"/>
              </a:xfrm>
              <a:prstGeom prst="rect">
                <a:avLst/>
              </a:prstGeom>
            </p:spPr>
          </p:pic>
          <p:pic>
            <p:nvPicPr>
              <p:cNvPr id="18" name="図 17">
                <a:extLst>
                  <a:ext uri="{FF2B5EF4-FFF2-40B4-BE49-F238E27FC236}">
                    <a16:creationId xmlns:a16="http://schemas.microsoft.com/office/drawing/2014/main" id="{EDC5466F-2463-17F8-4799-BE5FE6870FC8}"/>
                  </a:ext>
                </a:extLst>
              </p:cNvPr>
              <p:cNvPicPr>
                <a:picLocks noChangeAspect="1"/>
              </p:cNvPicPr>
              <p:nvPr/>
            </p:nvPicPr>
            <p:blipFill>
              <a:blip r:embed="rId4"/>
              <a:srcRect l="36367" t="72997" r="36223" b="17946"/>
              <a:stretch>
                <a:fillRect/>
              </a:stretch>
            </p:blipFill>
            <p:spPr>
              <a:xfrm>
                <a:off x="5168140" y="5190371"/>
                <a:ext cx="3740826" cy="672092"/>
              </a:xfrm>
              <a:prstGeom prst="rect">
                <a:avLst/>
              </a:prstGeom>
            </p:spPr>
          </p:pic>
        </p:grpSp>
        <p:sp>
          <p:nvSpPr>
            <p:cNvPr id="3" name="正方形/長方形 2">
              <a:extLst>
                <a:ext uri="{FF2B5EF4-FFF2-40B4-BE49-F238E27FC236}">
                  <a16:creationId xmlns:a16="http://schemas.microsoft.com/office/drawing/2014/main" id="{2106AB25-97F3-F11D-E2D3-90D99D77EA6F}"/>
                </a:ext>
              </a:extLst>
            </p:cNvPr>
            <p:cNvSpPr/>
            <p:nvPr/>
          </p:nvSpPr>
          <p:spPr>
            <a:xfrm>
              <a:off x="7840388" y="5884092"/>
              <a:ext cx="1400132" cy="2474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681F382-2881-CDCB-87EE-87B2D2CD4665}"/>
                </a:ext>
              </a:extLst>
            </p:cNvPr>
            <p:cNvSpPr/>
            <p:nvPr/>
          </p:nvSpPr>
          <p:spPr>
            <a:xfrm>
              <a:off x="7898445" y="5641454"/>
              <a:ext cx="1260795" cy="17250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0580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BDCF33-623E-4D54-8327-F6F72FED626D}"/>
              </a:ext>
            </a:extLst>
          </p:cNvPr>
          <p:cNvSpPr>
            <a:spLocks noGrp="1"/>
          </p:cNvSpPr>
          <p:nvPr>
            <p:ph type="title"/>
          </p:nvPr>
        </p:nvSpPr>
        <p:spPr>
          <a:xfrm>
            <a:off x="251791" y="403539"/>
            <a:ext cx="10515600" cy="519510"/>
          </a:xfrm>
        </p:spPr>
        <p:txBody>
          <a:bodyPr>
            <a:normAutofit/>
          </a:bodyPr>
          <a:lstStyle/>
          <a:p>
            <a:r>
              <a:rPr kumimoji="1" lang="en-US" altLang="ja-JP" sz="2800">
                <a:latin typeface="メイリオ" panose="020B0604030504040204" pitchFamily="50" charset="-128"/>
                <a:ea typeface="メイリオ" panose="020B0604030504040204" pitchFamily="50" charset="-128"/>
                <a:cs typeface="ZWAdobeF" pitchFamily="2" charset="0"/>
              </a:rPr>
              <a:t>【</a:t>
            </a:r>
            <a:r>
              <a:rPr kumimoji="1" lang="ja-JP" altLang="en-US" sz="2800">
                <a:latin typeface="メイリオ" panose="020B0604030504040204" pitchFamily="50" charset="-128"/>
                <a:ea typeface="メイリオ" panose="020B0604030504040204" pitchFamily="50" charset="-128"/>
                <a:cs typeface="ZWAdobeF" pitchFamily="2" charset="0"/>
              </a:rPr>
              <a:t>参考</a:t>
            </a:r>
            <a:r>
              <a:rPr kumimoji="1" lang="en-US" altLang="ja-JP" sz="2800">
                <a:latin typeface="メイリオ" panose="020B0604030504040204" pitchFamily="50" charset="-128"/>
                <a:ea typeface="メイリオ" panose="020B0604030504040204" pitchFamily="50" charset="-128"/>
                <a:cs typeface="ZWAdobeF" pitchFamily="2" charset="0"/>
              </a:rPr>
              <a:t>】</a:t>
            </a:r>
            <a:r>
              <a:rPr kumimoji="1" lang="ja-JP" altLang="en-US" sz="2800">
                <a:latin typeface="メイリオ" panose="020B0604030504040204" pitchFamily="50" charset="-128"/>
                <a:ea typeface="メイリオ" panose="020B0604030504040204" pitchFamily="50" charset="-128"/>
                <a:cs typeface="ZWAdobeF" pitchFamily="2" charset="0"/>
              </a:rPr>
              <a:t>同意の必要性</a:t>
            </a:r>
          </a:p>
        </p:txBody>
      </p:sp>
      <p:sp>
        <p:nvSpPr>
          <p:cNvPr id="3" name="スライド番号プレースホルダー 2">
            <a:extLst>
              <a:ext uri="{FF2B5EF4-FFF2-40B4-BE49-F238E27FC236}">
                <a16:creationId xmlns:a16="http://schemas.microsoft.com/office/drawing/2014/main" id="{5CABA5D8-A57F-4BC5-A9AF-BFDD8152D1D0}"/>
              </a:ext>
            </a:extLst>
          </p:cNvPr>
          <p:cNvSpPr>
            <a:spLocks noGrp="1"/>
          </p:cNvSpPr>
          <p:nvPr>
            <p:ph type="sldNum" sz="quarter" idx="12"/>
          </p:nvPr>
        </p:nvSpPr>
        <p:spPr/>
        <p:txBody>
          <a:bodyPr/>
          <a:lstStyle/>
          <a:p>
            <a:fld id="{8DE01AFB-559C-49C2-AF83-836728682562}" type="slidenum">
              <a:rPr kumimoji="1" lang="ja-JP" altLang="en-US" smtClean="0"/>
              <a:t>21</a:t>
            </a:fld>
            <a:endParaRPr kumimoji="1" lang="ja-JP" altLang="en-US"/>
          </a:p>
        </p:txBody>
      </p:sp>
      <p:sp>
        <p:nvSpPr>
          <p:cNvPr id="9" name="テキスト ボックス 8">
            <a:extLst>
              <a:ext uri="{FF2B5EF4-FFF2-40B4-BE49-F238E27FC236}">
                <a16:creationId xmlns:a16="http://schemas.microsoft.com/office/drawing/2014/main" id="{A91A5761-DDD1-4A67-8681-43CD9FAEC4A0}"/>
              </a:ext>
            </a:extLst>
          </p:cNvPr>
          <p:cNvSpPr txBox="1"/>
          <p:nvPr/>
        </p:nvSpPr>
        <p:spPr>
          <a:xfrm>
            <a:off x="434473" y="1760931"/>
            <a:ext cx="11612750" cy="3354765"/>
          </a:xfrm>
          <a:prstGeom prst="rect">
            <a:avLst/>
          </a:prstGeom>
          <a:noFill/>
        </p:spPr>
        <p:txBody>
          <a:bodyPr wrap="square" rtlCol="0">
            <a:spAutoFit/>
          </a:bodyPr>
          <a:lstStyle/>
          <a:p>
            <a:pPr fontAlgn="base"/>
            <a:r>
              <a:rPr lang="ja-JP" altLang="en-US" sz="1600" dirty="0">
                <a:latin typeface="メイリオ" panose="020B0604030504040204" pitchFamily="50" charset="-128"/>
                <a:ea typeface="メイリオ" panose="020B0604030504040204" pitchFamily="50" charset="-128"/>
              </a:rPr>
              <a:t>第五編　雑則</a:t>
            </a:r>
          </a:p>
          <a:p>
            <a:pPr fontAlgn="base"/>
            <a:r>
              <a:rPr lang="ja-JP" altLang="en-US" sz="1600" dirty="0">
                <a:latin typeface="メイリオ" panose="020B0604030504040204" pitchFamily="50" charset="-128"/>
                <a:ea typeface="メイリオ" panose="020B0604030504040204" pitchFamily="50" charset="-128"/>
              </a:rPr>
              <a:t>第一章　支払調書の提出等の義務</a:t>
            </a:r>
          </a:p>
          <a:p>
            <a:pPr fontAlgn="base"/>
            <a:r>
              <a:rPr lang="ja-JP" altLang="en-US" sz="1600" dirty="0">
                <a:latin typeface="メイリオ" panose="020B0604030504040204" pitchFamily="50" charset="-128"/>
                <a:ea typeface="メイリオ" panose="020B0604030504040204" pitchFamily="50" charset="-128"/>
              </a:rPr>
              <a:t>（給与等、退職手当等又は公的年金等の支払明細書）</a:t>
            </a:r>
          </a:p>
          <a:p>
            <a:pPr fontAlgn="base"/>
            <a:r>
              <a:rPr lang="ja-JP" altLang="en-US" sz="1600" dirty="0">
                <a:latin typeface="メイリオ" panose="020B0604030504040204" pitchFamily="50" charset="-128"/>
                <a:ea typeface="メイリオ" panose="020B0604030504040204" pitchFamily="50" charset="-128"/>
              </a:rPr>
              <a:t>第二百三十一条　居住者に対し国内において給与等、退職手当等又は公的年金等の支払をする者は、財務省令で定めるところにより、その給与等、退職手当等又は公的年金等の金額その他必要な事項を記載した支払明細書を、その支払を受ける者に交付しなければならない。</a:t>
            </a:r>
          </a:p>
          <a:p>
            <a:pPr fontAlgn="base"/>
            <a:r>
              <a:rPr lang="ja-JP" altLang="en-US" sz="1600" b="1" dirty="0">
                <a:latin typeface="メイリオ" panose="020B0604030504040204" pitchFamily="50" charset="-128"/>
                <a:ea typeface="メイリオ" panose="020B0604030504040204" pitchFamily="50" charset="-128"/>
              </a:rPr>
              <a:t>２</a:t>
            </a:r>
            <a:r>
              <a:rPr lang="ja-JP" altLang="en-US" sz="1600" dirty="0">
                <a:latin typeface="メイリオ" panose="020B0604030504040204" pitchFamily="50" charset="-128"/>
                <a:ea typeface="メイリオ" panose="020B0604030504040204" pitchFamily="50" charset="-128"/>
              </a:rPr>
              <a:t>　前項の給与等、退職手当等又は公的年金等の支払をする者は、同項の規定による給与等、退職手当等又は公的年金等の支払明細書の交付に代えて、政令で定めるところにより、</a:t>
            </a:r>
            <a:r>
              <a:rPr lang="ja-JP" altLang="en-US" sz="1600" b="1" dirty="0">
                <a:solidFill>
                  <a:schemeClr val="accent5"/>
                </a:solidFill>
                <a:latin typeface="メイリオ" panose="020B0604030504040204" pitchFamily="50" charset="-128"/>
                <a:ea typeface="メイリオ" panose="020B0604030504040204" pitchFamily="50" charset="-128"/>
              </a:rPr>
              <a:t>当該給与等、</a:t>
            </a:r>
            <a:r>
              <a:rPr lang="ja-JP" altLang="en-US" sz="1600" b="1" dirty="0">
                <a:solidFill>
                  <a:srgbClr val="FF0000"/>
                </a:solidFill>
                <a:latin typeface="メイリオ" panose="020B0604030504040204" pitchFamily="50" charset="-128"/>
                <a:ea typeface="メイリオ" panose="020B0604030504040204" pitchFamily="50" charset="-128"/>
              </a:rPr>
              <a:t>退職手当等又は公的年金等の</a:t>
            </a:r>
            <a:r>
              <a:rPr lang="ja-JP" altLang="en-US" sz="1600" b="1" dirty="0">
                <a:solidFill>
                  <a:schemeClr val="accent5"/>
                </a:solidFill>
                <a:latin typeface="メイリオ" panose="020B0604030504040204" pitchFamily="50" charset="-128"/>
                <a:ea typeface="メイリオ" panose="020B0604030504040204" pitchFamily="50" charset="-128"/>
              </a:rPr>
              <a:t>支払を受ける者の承諾を得て、</a:t>
            </a:r>
            <a:r>
              <a:rPr lang="ja-JP" altLang="en-US" sz="1600" b="1" dirty="0">
                <a:solidFill>
                  <a:srgbClr val="FF0000"/>
                </a:solidFill>
                <a:latin typeface="メイリオ" panose="020B0604030504040204" pitchFamily="50" charset="-128"/>
                <a:ea typeface="メイリオ" panose="020B0604030504040204" pitchFamily="50" charset="-128"/>
              </a:rPr>
              <a:t>当該給与等、退職手当等又は公的年金等の支払明細書に記載すべき事項を</a:t>
            </a:r>
            <a:r>
              <a:rPr lang="ja-JP" altLang="en-US" sz="1600" b="1" dirty="0">
                <a:solidFill>
                  <a:schemeClr val="accent5"/>
                </a:solidFill>
                <a:latin typeface="メイリオ" panose="020B0604030504040204" pitchFamily="50" charset="-128"/>
                <a:ea typeface="メイリオ" panose="020B0604030504040204" pitchFamily="50" charset="-128"/>
              </a:rPr>
              <a:t>電磁的方法により提供することができる。</a:t>
            </a:r>
            <a:r>
              <a:rPr lang="ja-JP" altLang="en-US" sz="1600" dirty="0">
                <a:latin typeface="メイリオ" panose="020B0604030504040204" pitchFamily="50" charset="-128"/>
                <a:ea typeface="メイリオ" panose="020B0604030504040204" pitchFamily="50" charset="-128"/>
              </a:rPr>
              <a:t>ただし、当該給与等、退職手当等又は公的年金等の支払を受ける者の請求があるときは、当該給与等、退職手当等又は公的年金等の支払明細書を当該給与等、退職手当等又は公的年金等の支払を受ける者に交付しなければならない。</a:t>
            </a:r>
          </a:p>
          <a:p>
            <a:pPr fontAlgn="base"/>
            <a:r>
              <a:rPr lang="ja-JP" altLang="en-US" sz="1600" b="1" dirty="0">
                <a:latin typeface="メイリオ" panose="020B0604030504040204" pitchFamily="50" charset="-128"/>
                <a:ea typeface="メイリオ" panose="020B0604030504040204" pitchFamily="50" charset="-128"/>
              </a:rPr>
              <a:t>３</a:t>
            </a:r>
            <a:r>
              <a:rPr lang="ja-JP" altLang="en-US" sz="1600" dirty="0">
                <a:latin typeface="メイリオ" panose="020B0604030504040204" pitchFamily="50" charset="-128"/>
                <a:ea typeface="メイリオ" panose="020B0604030504040204" pitchFamily="50" charset="-128"/>
              </a:rPr>
              <a:t>　前項本文の場合において、同項の給与等、退職手当等又は公的年金等の支払をする者は、第一項の給与等、退職手当等又は公的年金等の支払明細書を交付したものとみなす。</a:t>
            </a:r>
            <a:endParaRPr lang="ja-JP" altLang="en-US" sz="1600" dirty="0">
              <a:effectLst/>
              <a:latin typeface="メイリオ" panose="020B0604030504040204" pitchFamily="50" charset="-128"/>
              <a:ea typeface="メイリオ" panose="020B0604030504040204" pitchFamily="50" charset="-128"/>
            </a:endParaRPr>
          </a:p>
        </p:txBody>
      </p:sp>
      <p:sp>
        <p:nvSpPr>
          <p:cNvPr id="14" name="四角形: 角を丸くする 3">
            <a:extLst>
              <a:ext uri="{FF2B5EF4-FFF2-40B4-BE49-F238E27FC236}">
                <a16:creationId xmlns:a16="http://schemas.microsoft.com/office/drawing/2014/main" id="{FE404BCC-8313-41A3-AFE9-A339110E3988}"/>
              </a:ext>
            </a:extLst>
          </p:cNvPr>
          <p:cNvSpPr/>
          <p:nvPr/>
        </p:nvSpPr>
        <p:spPr>
          <a:xfrm>
            <a:off x="354463" y="3251331"/>
            <a:ext cx="11686320" cy="737865"/>
          </a:xfrm>
          <a:prstGeom prst="roundRect">
            <a:avLst/>
          </a:prstGeom>
          <a:noFill/>
          <a:ln w="19050">
            <a:gradFill flip="none" rotWithShape="1">
              <a:gsLst>
                <a:gs pos="0">
                  <a:srgbClr val="00B0F0"/>
                </a:gs>
                <a:gs pos="88000">
                  <a:srgbClr val="00206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6EBDCF33-623E-4D54-8327-F6F72FED626D}"/>
              </a:ext>
            </a:extLst>
          </p:cNvPr>
          <p:cNvSpPr txBox="1">
            <a:spLocks/>
          </p:cNvSpPr>
          <p:nvPr/>
        </p:nvSpPr>
        <p:spPr>
          <a:xfrm>
            <a:off x="434473" y="805730"/>
            <a:ext cx="10800529" cy="973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000" kern="1200">
                <a:solidFill>
                  <a:srgbClr val="5F5F5F"/>
                </a:solidFill>
                <a:latin typeface="Arial" panose="020B0604020202020204" pitchFamily="34" charset="0"/>
                <a:ea typeface="メイリオ" panose="020B0604030504040204" pitchFamily="50" charset="-128"/>
                <a:cs typeface="Arial" panose="020B0604020202020204" pitchFamily="34" charset="0"/>
              </a:defRPr>
            </a:lvl1pPr>
          </a:lstStyle>
          <a:p>
            <a:r>
              <a:rPr lang="ja-JP" altLang="en-US" sz="1800">
                <a:latin typeface="メイリオ" panose="020B0604030504040204" pitchFamily="50" charset="-128"/>
              </a:rPr>
              <a:t>所得税法第</a:t>
            </a:r>
            <a:r>
              <a:rPr lang="en-US" altLang="ja-JP" sz="1800">
                <a:latin typeface="メイリオ" panose="020B0604030504040204" pitchFamily="50" charset="-128"/>
              </a:rPr>
              <a:t>231</a:t>
            </a:r>
            <a:r>
              <a:rPr lang="ja-JP" altLang="en-US" sz="1800">
                <a:latin typeface="メイリオ" panose="020B0604030504040204" pitchFamily="50" charset="-128"/>
              </a:rPr>
              <a:t>条</a:t>
            </a:r>
            <a:r>
              <a:rPr lang="en-US" altLang="ja-JP" sz="1800">
                <a:latin typeface="メイリオ" panose="020B0604030504040204" pitchFamily="50" charset="-128"/>
              </a:rPr>
              <a:t>2</a:t>
            </a:r>
            <a:r>
              <a:rPr lang="ja-JP" altLang="en-US" sz="1800">
                <a:latin typeface="メイリオ" panose="020B0604030504040204" pitchFamily="50" charset="-128"/>
              </a:rPr>
              <a:t>項に記載があるように給与等の明細書を電磁的方法で提供する際は承諾を得る必要があります。</a:t>
            </a:r>
          </a:p>
        </p:txBody>
      </p:sp>
      <p:sp>
        <p:nvSpPr>
          <p:cNvPr id="17" name="タイトル 1">
            <a:extLst>
              <a:ext uri="{FF2B5EF4-FFF2-40B4-BE49-F238E27FC236}">
                <a16:creationId xmlns:a16="http://schemas.microsoft.com/office/drawing/2014/main" id="{6EBDCF33-623E-4D54-8327-F6F72FED626D}"/>
              </a:ext>
            </a:extLst>
          </p:cNvPr>
          <p:cNvSpPr txBox="1">
            <a:spLocks/>
          </p:cNvSpPr>
          <p:nvPr/>
        </p:nvSpPr>
        <p:spPr>
          <a:xfrm>
            <a:off x="452077" y="5115696"/>
            <a:ext cx="10223544" cy="973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000" kern="1200">
                <a:solidFill>
                  <a:srgbClr val="5F5F5F"/>
                </a:solidFill>
                <a:latin typeface="Arial" panose="020B0604020202020204" pitchFamily="34" charset="0"/>
                <a:ea typeface="メイリオ" panose="020B0604030504040204" pitchFamily="50" charset="-128"/>
                <a:cs typeface="Arial" panose="020B0604020202020204" pitchFamily="34" charset="0"/>
              </a:defRPr>
            </a:lvl1pPr>
          </a:lstStyle>
          <a:p>
            <a:r>
              <a:rPr lang="en-US" altLang="ja-JP" sz="1400" dirty="0">
                <a:latin typeface="メイリオ" panose="020B0604030504040204" pitchFamily="50" charset="-128"/>
              </a:rPr>
              <a:t>『PCA</a:t>
            </a:r>
            <a:r>
              <a:rPr lang="ja-JP" altLang="en-US" sz="1400" dirty="0">
                <a:latin typeface="メイリオ" panose="020B0604030504040204" pitchFamily="50" charset="-128"/>
              </a:rPr>
              <a:t> </a:t>
            </a:r>
            <a:r>
              <a:rPr lang="en-US" altLang="ja-JP" sz="1400" dirty="0">
                <a:latin typeface="メイリオ" panose="020B0604030504040204" pitchFamily="50" charset="-128"/>
              </a:rPr>
              <a:t>Hub</a:t>
            </a:r>
            <a:r>
              <a:rPr lang="ja-JP" altLang="en-US" sz="1400" dirty="0">
                <a:latin typeface="メイリオ" panose="020B0604030504040204" pitchFamily="50" charset="-128"/>
              </a:rPr>
              <a:t> 給与明細</a:t>
            </a:r>
            <a:r>
              <a:rPr lang="en-US" altLang="ja-JP" sz="1400" dirty="0">
                <a:latin typeface="メイリオ" panose="020B0604030504040204" pitchFamily="50" charset="-128"/>
              </a:rPr>
              <a:t>』</a:t>
            </a:r>
            <a:r>
              <a:rPr lang="ja-JP" altLang="en-US" sz="1400" dirty="0">
                <a:latin typeface="メイリオ" panose="020B0604030504040204" pitchFamily="50" charset="-128"/>
              </a:rPr>
              <a:t>では法令遵守のため、承諾を得られない社員には給与明細配信が行えない仕様となっております。</a:t>
            </a:r>
            <a:endParaRPr lang="en-US" altLang="ja-JP" sz="1400" dirty="0">
              <a:latin typeface="メイリオ" panose="020B0604030504040204" pitchFamily="50" charset="-128"/>
            </a:endParaRPr>
          </a:p>
          <a:p>
            <a:r>
              <a:rPr lang="ja-JP" altLang="en-US" sz="1400" dirty="0">
                <a:latin typeface="メイリオ" panose="020B0604030504040204" pitchFamily="50" charset="-128"/>
              </a:rPr>
              <a:t>源泉徴収票を電磁的方法で提供する際も同様の承諾が必要となります。（所得税法</a:t>
            </a:r>
            <a:r>
              <a:rPr lang="en-US" altLang="ja-JP" sz="1400" dirty="0">
                <a:latin typeface="メイリオ" panose="020B0604030504040204" pitchFamily="50" charset="-128"/>
              </a:rPr>
              <a:t>226</a:t>
            </a:r>
            <a:r>
              <a:rPr lang="ja-JP" altLang="en-US" sz="1400" dirty="0">
                <a:latin typeface="メイリオ" panose="020B0604030504040204" pitchFamily="50" charset="-128"/>
              </a:rPr>
              <a:t>条</a:t>
            </a:r>
            <a:r>
              <a:rPr lang="en-US" altLang="ja-JP" sz="1400" dirty="0">
                <a:latin typeface="メイリオ" panose="020B0604030504040204" pitchFamily="50" charset="-128"/>
              </a:rPr>
              <a:t>4</a:t>
            </a:r>
            <a:r>
              <a:rPr lang="ja-JP" altLang="en-US" sz="1400" dirty="0">
                <a:latin typeface="メイリオ" panose="020B0604030504040204" pitchFamily="50" charset="-128"/>
              </a:rPr>
              <a:t>項）</a:t>
            </a:r>
            <a:endParaRPr lang="en-US" altLang="ja-JP" sz="1400" dirty="0">
              <a:latin typeface="メイリオ" panose="020B0604030504040204" pitchFamily="50" charset="-128"/>
            </a:endParaRPr>
          </a:p>
          <a:p>
            <a:r>
              <a:rPr lang="ja-JP" altLang="en-US" sz="1400" dirty="0">
                <a:latin typeface="メイリオ" panose="020B0604030504040204" pitchFamily="50" charset="-128"/>
              </a:rPr>
              <a:t>詳しくは以下のサイトよりご確認ください。</a:t>
            </a:r>
            <a:endParaRPr lang="en-US" altLang="ja-JP" sz="1400" dirty="0">
              <a:latin typeface="メイリオ" panose="020B0604030504040204" pitchFamily="50" charset="-128"/>
            </a:endParaRPr>
          </a:p>
          <a:p>
            <a:endParaRPr lang="ja-JP" altLang="en-US" sz="1400" dirty="0">
              <a:latin typeface="メイリオ" panose="020B0604030504040204" pitchFamily="50" charset="-128"/>
            </a:endParaRPr>
          </a:p>
        </p:txBody>
      </p:sp>
      <p:sp>
        <p:nvSpPr>
          <p:cNvPr id="4" name="正方形/長方形 3"/>
          <p:cNvSpPr/>
          <p:nvPr/>
        </p:nvSpPr>
        <p:spPr>
          <a:xfrm>
            <a:off x="452077" y="5808847"/>
            <a:ext cx="9816660" cy="307777"/>
          </a:xfrm>
          <a:prstGeom prst="rect">
            <a:avLst/>
          </a:prstGeom>
        </p:spPr>
        <p:txBody>
          <a:bodyPr wrap="square">
            <a:spAutoFit/>
          </a:bodyPr>
          <a:lstStyle/>
          <a:p>
            <a:r>
              <a:rPr lang="en-US" altLang="ja-JP">
                <a:latin typeface="メイリオ" panose="020B0604030504040204" pitchFamily="50" charset="-128"/>
                <a:ea typeface="メイリオ" panose="020B0604030504040204" pitchFamily="50" charset="-128"/>
                <a:hlinkClick r:id="rId3"/>
              </a:rPr>
              <a:t>https://elaws.gov.go.jp/document?lawid=340AC0000000033#Mp-At_226</a:t>
            </a:r>
            <a:endParaRPr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390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7937B-E7DE-AB2F-A12B-BA27E376847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3C5789A-93AE-F8EC-F544-5D8A4F8B5100}"/>
              </a:ext>
            </a:extLst>
          </p:cNvPr>
          <p:cNvSpPr>
            <a:spLocks noGrp="1"/>
          </p:cNvSpPr>
          <p:nvPr>
            <p:ph type="sldNum" sz="quarter" idx="12"/>
          </p:nvPr>
        </p:nvSpPr>
        <p:spPr/>
        <p:txBody>
          <a:bodyPr/>
          <a:lstStyle/>
          <a:p>
            <a:fld id="{8DE01AFB-559C-49C2-AF83-836728682562}" type="slidenum">
              <a:rPr kumimoji="1" lang="ja-JP" altLang="en-US" smtClean="0"/>
              <a:t>22</a:t>
            </a:fld>
            <a:endParaRPr kumimoji="1" lang="ja-JP" altLang="en-US"/>
          </a:p>
        </p:txBody>
      </p:sp>
      <p:sp>
        <p:nvSpPr>
          <p:cNvPr id="3" name="タイトル 1">
            <a:extLst>
              <a:ext uri="{FF2B5EF4-FFF2-40B4-BE49-F238E27FC236}">
                <a16:creationId xmlns:a16="http://schemas.microsoft.com/office/drawing/2014/main" id="{AFC44E2C-B07E-29EA-A47B-0CBEA14C92F2}"/>
              </a:ext>
            </a:extLst>
          </p:cNvPr>
          <p:cNvSpPr txBox="1">
            <a:spLocks/>
          </p:cNvSpPr>
          <p:nvPr/>
        </p:nvSpPr>
        <p:spPr>
          <a:xfrm>
            <a:off x="668805" y="2505944"/>
            <a:ext cx="10854389"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en-US" altLang="ja-JP" sz="4000" dirty="0">
                <a:latin typeface="メイリオ" panose="020B0604030504040204" pitchFamily="50" charset="-128"/>
                <a:ea typeface="メイリオ" panose="020B0604030504040204" pitchFamily="50" charset="-128"/>
              </a:rPr>
              <a:t>『PCA</a:t>
            </a:r>
            <a:r>
              <a:rPr kumimoji="1" lang="ja-JP" altLang="en-US" sz="4000" dirty="0">
                <a:latin typeface="メイリオ" panose="020B0604030504040204" pitchFamily="50" charset="-128"/>
                <a:ea typeface="メイリオ" panose="020B0604030504040204" pitchFamily="50" charset="-128"/>
              </a:rPr>
              <a:t> </a:t>
            </a:r>
            <a:r>
              <a:rPr kumimoji="1" lang="en-US" altLang="ja-JP" sz="4000" dirty="0">
                <a:latin typeface="メイリオ" panose="020B0604030504040204" pitchFamily="50" charset="-128"/>
                <a:ea typeface="メイリオ" panose="020B0604030504040204" pitchFamily="50" charset="-128"/>
              </a:rPr>
              <a:t>Hub</a:t>
            </a:r>
            <a:r>
              <a:rPr kumimoji="1" lang="ja-JP" altLang="en-US" sz="4000" dirty="0">
                <a:latin typeface="メイリオ" panose="020B0604030504040204" pitchFamily="50" charset="-128"/>
                <a:ea typeface="メイリオ" panose="020B0604030504040204" pitchFamily="50" charset="-128"/>
              </a:rPr>
              <a:t> 給与明細</a:t>
            </a:r>
            <a:r>
              <a:rPr kumimoji="1" lang="en-US" altLang="ja-JP" sz="4000" dirty="0">
                <a:latin typeface="メイリオ" panose="020B0604030504040204" pitchFamily="50" charset="-128"/>
                <a:ea typeface="メイリオ" panose="020B0604030504040204" pitchFamily="50" charset="-128"/>
              </a:rPr>
              <a:t>』</a:t>
            </a:r>
            <a:r>
              <a:rPr kumimoji="1" lang="ja-JP" altLang="en-US" sz="4000" dirty="0">
                <a:latin typeface="メイリオ" panose="020B0604030504040204" pitchFamily="50" charset="-128"/>
                <a:ea typeface="メイリオ" panose="020B0604030504040204" pitchFamily="50" charset="-128"/>
              </a:rPr>
              <a:t>で明細を確認する方法</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387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255601" y="1628960"/>
            <a:ext cx="2271617" cy="4750035"/>
          </a:xfrm>
          <a:prstGeom prst="roundRect">
            <a:avLst>
              <a:gd name="adj" fmla="val 47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33996" y="384897"/>
            <a:ext cx="10972800" cy="634082"/>
          </a:xfrm>
        </p:spPr>
        <p:txBody>
          <a:bodyPr>
            <a:normAutofit/>
          </a:bodyPr>
          <a:lstStyle/>
          <a:p>
            <a:r>
              <a:rPr kumimoji="1" lang="ja-JP" altLang="en-US"/>
              <a:t>明細の確認</a:t>
            </a:r>
          </a:p>
        </p:txBody>
      </p:sp>
      <p:sp>
        <p:nvSpPr>
          <p:cNvPr id="3" name="テキスト プレースホルダー 2"/>
          <p:cNvSpPr>
            <a:spLocks noGrp="1"/>
          </p:cNvSpPr>
          <p:nvPr>
            <p:ph type="body" idx="1"/>
          </p:nvPr>
        </p:nvSpPr>
        <p:spPr>
          <a:xfrm>
            <a:off x="402151" y="863187"/>
            <a:ext cx="11610090" cy="972798"/>
          </a:xfrm>
        </p:spPr>
        <p:txBody>
          <a:bodyPr>
            <a:normAutofit/>
          </a:bodyPr>
          <a:lstStyle/>
          <a:p>
            <a:pPr marL="50800" indent="0">
              <a:buNone/>
            </a:pPr>
            <a:r>
              <a:rPr kumimoji="1" lang="ja-JP" altLang="en-US" sz="1800" dirty="0"/>
              <a:t>明細が公開されると、登録しているメールアドレス宛に公開通知メールが届きます。</a:t>
            </a:r>
            <a:endParaRPr kumimoji="1" lang="en-US" altLang="ja-JP" sz="1800" dirty="0"/>
          </a:p>
        </p:txBody>
      </p:sp>
      <p:sp>
        <p:nvSpPr>
          <p:cNvPr id="5" name="スライド番号プレースホルダー 4"/>
          <p:cNvSpPr>
            <a:spLocks noGrp="1"/>
          </p:cNvSpPr>
          <p:nvPr>
            <p:ph type="sldNum" idx="12"/>
          </p:nvPr>
        </p:nvSpPr>
        <p:spPr>
          <a:xfrm>
            <a:off x="10810198" y="6732064"/>
            <a:ext cx="1187168" cy="131375"/>
          </a:xfrm>
        </p:spPr>
        <p:txBody>
          <a:bodyPr/>
          <a:lstStyle/>
          <a:p>
            <a:fld id="{00000000-1234-1234-1234-123412341234}" type="slidenum">
              <a:rPr lang="en-US" altLang="ja-JP" smtClean="0"/>
              <a:pPr/>
              <a:t>23</a:t>
            </a:fld>
            <a:endParaRPr lang="ja-JP" altLang="en-US"/>
          </a:p>
        </p:txBody>
      </p:sp>
      <p:sp>
        <p:nvSpPr>
          <p:cNvPr id="22" name="角丸四角形 21"/>
          <p:cNvSpPr/>
          <p:nvPr/>
        </p:nvSpPr>
        <p:spPr>
          <a:xfrm>
            <a:off x="8494807" y="1628960"/>
            <a:ext cx="2271617" cy="4750035"/>
          </a:xfrm>
          <a:prstGeom prst="roundRect">
            <a:avLst>
              <a:gd name="adj" fmla="val 47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テキスト プレースホルダー 3"/>
          <p:cNvSpPr>
            <a:spLocks noGrp="1"/>
          </p:cNvSpPr>
          <p:nvPr>
            <p:ph type="body" idx="2"/>
          </p:nvPr>
        </p:nvSpPr>
        <p:spPr>
          <a:xfrm>
            <a:off x="399802" y="1476892"/>
            <a:ext cx="2667360" cy="3425833"/>
          </a:xfrm>
        </p:spPr>
        <p:txBody>
          <a:bodyPr>
            <a:noAutofit/>
          </a:bodyPr>
          <a:lstStyle/>
          <a:p>
            <a:pPr marL="50800" indent="0">
              <a:buNone/>
            </a:pPr>
            <a:r>
              <a:rPr kumimoji="1" lang="ja-JP" altLang="en-US" sz="1600" dirty="0"/>
              <a:t>①メール本文内の</a:t>
            </a:r>
            <a:r>
              <a:rPr kumimoji="1" lang="en-US" altLang="ja-JP" sz="1600" dirty="0"/>
              <a:t>URL</a:t>
            </a:r>
            <a:r>
              <a:rPr kumimoji="1" lang="ja-JP" altLang="en-US" sz="1600" dirty="0"/>
              <a:t>をクリックします。</a:t>
            </a:r>
            <a:endParaRPr kumimoji="1" lang="en-US" altLang="ja-JP" sz="1600" b="1" dirty="0"/>
          </a:p>
        </p:txBody>
      </p:sp>
      <p:sp>
        <p:nvSpPr>
          <p:cNvPr id="25" name="テキスト プレースホルダー 3"/>
          <p:cNvSpPr txBox="1">
            <a:spLocks/>
          </p:cNvSpPr>
          <p:nvPr/>
        </p:nvSpPr>
        <p:spPr>
          <a:xfrm>
            <a:off x="5904541" y="1484277"/>
            <a:ext cx="2473632" cy="34387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kumimoji="1" lang="ja-JP" altLang="en-US" sz="1600" dirty="0"/>
              <a:t>②ログイン画面が表示された場合は事前に設定した情報で、そのままログインしてください。</a:t>
            </a:r>
            <a:endParaRPr kumimoji="1" lang="en-US" altLang="ja-JP" sz="1600" dirty="0"/>
          </a:p>
        </p:txBody>
      </p:sp>
      <p:pic>
        <p:nvPicPr>
          <p:cNvPr id="12" name="図 11">
            <a:extLst>
              <a:ext uri="{FF2B5EF4-FFF2-40B4-BE49-F238E27FC236}">
                <a16:creationId xmlns:a16="http://schemas.microsoft.com/office/drawing/2014/main" id="{7C8477A0-4859-3266-99BB-638A1E233F56}"/>
              </a:ext>
            </a:extLst>
          </p:cNvPr>
          <p:cNvPicPr>
            <a:picLocks noChangeAspect="1"/>
          </p:cNvPicPr>
          <p:nvPr/>
        </p:nvPicPr>
        <p:blipFill>
          <a:blip r:embed="rId3"/>
          <a:stretch>
            <a:fillRect/>
          </a:stretch>
        </p:blipFill>
        <p:spPr>
          <a:xfrm>
            <a:off x="8572117" y="1733239"/>
            <a:ext cx="2116995" cy="4585899"/>
          </a:xfrm>
          <a:prstGeom prst="rect">
            <a:avLst/>
          </a:prstGeom>
        </p:spPr>
      </p:pic>
      <p:pic>
        <p:nvPicPr>
          <p:cNvPr id="6" name="図 5">
            <a:extLst>
              <a:ext uri="{FF2B5EF4-FFF2-40B4-BE49-F238E27FC236}">
                <a16:creationId xmlns:a16="http://schemas.microsoft.com/office/drawing/2014/main" id="{00BC1E03-2123-EC3D-BC55-10354DAFB288}"/>
              </a:ext>
            </a:extLst>
          </p:cNvPr>
          <p:cNvPicPr>
            <a:picLocks noChangeAspect="1"/>
          </p:cNvPicPr>
          <p:nvPr/>
        </p:nvPicPr>
        <p:blipFill>
          <a:blip r:embed="rId4"/>
          <a:stretch>
            <a:fillRect/>
          </a:stretch>
        </p:blipFill>
        <p:spPr>
          <a:xfrm>
            <a:off x="3336155" y="1712457"/>
            <a:ext cx="2120362" cy="4585899"/>
          </a:xfrm>
          <a:prstGeom prst="rect">
            <a:avLst/>
          </a:prstGeom>
        </p:spPr>
      </p:pic>
    </p:spTree>
    <p:extLst>
      <p:ext uri="{BB962C8B-B14F-4D97-AF65-F5344CB8AC3E}">
        <p14:creationId xmlns:p14="http://schemas.microsoft.com/office/powerpoint/2010/main" val="182199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E9EED-4228-7304-8234-3A4EA6E3AB6F}"/>
            </a:ext>
          </a:extLst>
        </p:cNvPr>
        <p:cNvGrpSpPr/>
        <p:nvPr/>
      </p:nvGrpSpPr>
      <p:grpSpPr>
        <a:xfrm>
          <a:off x="0" y="0"/>
          <a:ext cx="0" cy="0"/>
          <a:chOff x="0" y="0"/>
          <a:chExt cx="0" cy="0"/>
        </a:xfrm>
      </p:grpSpPr>
      <p:sp>
        <p:nvSpPr>
          <p:cNvPr id="24" name="角丸四角形 23">
            <a:extLst>
              <a:ext uri="{FF2B5EF4-FFF2-40B4-BE49-F238E27FC236}">
                <a16:creationId xmlns:a16="http://schemas.microsoft.com/office/drawing/2014/main" id="{0CC0BD5C-8247-5104-0FCF-507E21BB914A}"/>
              </a:ext>
            </a:extLst>
          </p:cNvPr>
          <p:cNvSpPr/>
          <p:nvPr/>
        </p:nvSpPr>
        <p:spPr>
          <a:xfrm>
            <a:off x="3596776" y="1578851"/>
            <a:ext cx="2271617" cy="4750035"/>
          </a:xfrm>
          <a:prstGeom prst="roundRect">
            <a:avLst>
              <a:gd name="adj" fmla="val 47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FF21013-C20F-191E-CDF2-DC29EE553464}"/>
              </a:ext>
            </a:extLst>
          </p:cNvPr>
          <p:cNvSpPr>
            <a:spLocks noGrp="1"/>
          </p:cNvSpPr>
          <p:nvPr>
            <p:ph type="title"/>
          </p:nvPr>
        </p:nvSpPr>
        <p:spPr>
          <a:xfrm>
            <a:off x="533996" y="384897"/>
            <a:ext cx="10972800" cy="634082"/>
          </a:xfrm>
        </p:spPr>
        <p:txBody>
          <a:bodyPr>
            <a:normAutofit/>
          </a:bodyPr>
          <a:lstStyle/>
          <a:p>
            <a:r>
              <a:rPr kumimoji="1" lang="ja-JP" altLang="en-US" dirty="0"/>
              <a:t>メイン画面</a:t>
            </a:r>
          </a:p>
        </p:txBody>
      </p:sp>
      <p:sp>
        <p:nvSpPr>
          <p:cNvPr id="3" name="テキスト プレースホルダー 2">
            <a:extLst>
              <a:ext uri="{FF2B5EF4-FFF2-40B4-BE49-F238E27FC236}">
                <a16:creationId xmlns:a16="http://schemas.microsoft.com/office/drawing/2014/main" id="{82BCAEFF-56B0-63DC-3301-CCDC58240F4C}"/>
              </a:ext>
            </a:extLst>
          </p:cNvPr>
          <p:cNvSpPr>
            <a:spLocks noGrp="1"/>
          </p:cNvSpPr>
          <p:nvPr>
            <p:ph type="body" idx="1"/>
          </p:nvPr>
        </p:nvSpPr>
        <p:spPr>
          <a:xfrm>
            <a:off x="402151" y="863187"/>
            <a:ext cx="11610090" cy="972798"/>
          </a:xfrm>
        </p:spPr>
        <p:txBody>
          <a:bodyPr>
            <a:normAutofit/>
          </a:bodyPr>
          <a:lstStyle/>
          <a:p>
            <a:pPr marL="50800" indent="0">
              <a:buNone/>
            </a:pPr>
            <a:r>
              <a:rPr kumimoji="1" lang="ja-JP" altLang="en-US" sz="1800" dirty="0"/>
              <a:t>会社から配信された明細が表示される画面です。明細は暦年毎の事列で表示されます。</a:t>
            </a:r>
          </a:p>
        </p:txBody>
      </p:sp>
      <p:sp>
        <p:nvSpPr>
          <p:cNvPr id="5" name="スライド番号プレースホルダー 4">
            <a:extLst>
              <a:ext uri="{FF2B5EF4-FFF2-40B4-BE49-F238E27FC236}">
                <a16:creationId xmlns:a16="http://schemas.microsoft.com/office/drawing/2014/main" id="{244DCA3D-B5AB-FEF7-6FEE-0EAD3AAAA5DD}"/>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24</a:t>
            </a:fld>
            <a:endParaRPr lang="ja-JP" altLang="en-US"/>
          </a:p>
        </p:txBody>
      </p:sp>
      <p:sp>
        <p:nvSpPr>
          <p:cNvPr id="18" name="角丸四角形 17">
            <a:extLst>
              <a:ext uri="{FF2B5EF4-FFF2-40B4-BE49-F238E27FC236}">
                <a16:creationId xmlns:a16="http://schemas.microsoft.com/office/drawing/2014/main" id="{09A65A3B-EA16-11C1-2F8A-2D47FDB39767}"/>
              </a:ext>
            </a:extLst>
          </p:cNvPr>
          <p:cNvSpPr/>
          <p:nvPr/>
        </p:nvSpPr>
        <p:spPr>
          <a:xfrm>
            <a:off x="9276459" y="1602809"/>
            <a:ext cx="2271617" cy="4750035"/>
          </a:xfrm>
          <a:prstGeom prst="roundRect">
            <a:avLst>
              <a:gd name="adj" fmla="val 47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 name="テキスト プレースホルダー 3">
            <a:extLst>
              <a:ext uri="{FF2B5EF4-FFF2-40B4-BE49-F238E27FC236}">
                <a16:creationId xmlns:a16="http://schemas.microsoft.com/office/drawing/2014/main" id="{0AEA634C-2F95-FB22-AC66-4312EA0366DD}"/>
              </a:ext>
            </a:extLst>
          </p:cNvPr>
          <p:cNvSpPr>
            <a:spLocks noGrp="1"/>
          </p:cNvSpPr>
          <p:nvPr>
            <p:ph type="body" idx="2"/>
          </p:nvPr>
        </p:nvSpPr>
        <p:spPr>
          <a:xfrm>
            <a:off x="260869" y="1612178"/>
            <a:ext cx="3306969" cy="4684123"/>
          </a:xfrm>
        </p:spPr>
        <p:txBody>
          <a:bodyPr>
            <a:normAutofit/>
          </a:bodyPr>
          <a:lstStyle/>
          <a:p>
            <a:pPr marL="50800" indent="0">
              <a:buNone/>
            </a:pPr>
            <a:r>
              <a:rPr kumimoji="1" lang="ja-JP" altLang="en-US" sz="1600" dirty="0"/>
              <a:t>①確認したい明細のタイトル部分をクリックすると、明細が表示されます。</a:t>
            </a:r>
            <a:endParaRPr kumimoji="1" lang="en-US" altLang="ja-JP" sz="1600" dirty="0"/>
          </a:p>
          <a:p>
            <a:pPr marL="50800" indent="0">
              <a:buNone/>
            </a:pPr>
            <a:endParaRPr kumimoji="1" lang="en-US" altLang="ja-JP" sz="1600" dirty="0"/>
          </a:p>
          <a:p>
            <a:pPr marL="50800" indent="0">
              <a:buNone/>
            </a:pPr>
            <a:r>
              <a:rPr kumimoji="1" lang="ja-JP" altLang="en-US" sz="1600" dirty="0"/>
              <a:t>ダウンロードしたい場合は</a:t>
            </a:r>
            <a:endParaRPr kumimoji="1" lang="en-US" altLang="ja-JP" sz="1600" dirty="0"/>
          </a:p>
          <a:p>
            <a:pPr marL="50800" indent="0">
              <a:buNone/>
            </a:pPr>
            <a:r>
              <a:rPr kumimoji="1" lang="ja-JP" altLang="en-US" sz="1600" dirty="0"/>
              <a:t>「　　」をタップしてください。</a:t>
            </a:r>
            <a:endParaRPr kumimoji="1" lang="en-US" altLang="ja-JP" sz="1600" dirty="0"/>
          </a:p>
        </p:txBody>
      </p:sp>
      <p:sp>
        <p:nvSpPr>
          <p:cNvPr id="26" name="テキスト プレースホルダー 3">
            <a:extLst>
              <a:ext uri="{FF2B5EF4-FFF2-40B4-BE49-F238E27FC236}">
                <a16:creationId xmlns:a16="http://schemas.microsoft.com/office/drawing/2014/main" id="{25B8A141-F5C2-3E25-214D-EB8C8E943FEB}"/>
              </a:ext>
            </a:extLst>
          </p:cNvPr>
          <p:cNvSpPr txBox="1">
            <a:spLocks/>
          </p:cNvSpPr>
          <p:nvPr/>
        </p:nvSpPr>
        <p:spPr>
          <a:xfrm>
            <a:off x="6207196" y="1606860"/>
            <a:ext cx="2923914" cy="34387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kumimoji="1" lang="ja-JP" altLang="en-US" sz="1600" dirty="0"/>
              <a:t>②右上にある「　　」をタップすると参照したい書類や公開日で絞り込むことができます。　</a:t>
            </a:r>
          </a:p>
        </p:txBody>
      </p:sp>
      <p:pic>
        <p:nvPicPr>
          <p:cNvPr id="11" name="図 10">
            <a:extLst>
              <a:ext uri="{FF2B5EF4-FFF2-40B4-BE49-F238E27FC236}">
                <a16:creationId xmlns:a16="http://schemas.microsoft.com/office/drawing/2014/main" id="{C00E5C4F-9ABB-B496-D7A6-2095659C9927}"/>
              </a:ext>
            </a:extLst>
          </p:cNvPr>
          <p:cNvPicPr>
            <a:picLocks noChangeAspect="1"/>
          </p:cNvPicPr>
          <p:nvPr/>
        </p:nvPicPr>
        <p:blipFill>
          <a:blip r:embed="rId3"/>
          <a:stretch>
            <a:fillRect/>
          </a:stretch>
        </p:blipFill>
        <p:spPr>
          <a:xfrm>
            <a:off x="418938" y="3614565"/>
            <a:ext cx="449510" cy="490375"/>
          </a:xfrm>
          <a:prstGeom prst="rect">
            <a:avLst/>
          </a:prstGeom>
        </p:spPr>
      </p:pic>
      <p:pic>
        <p:nvPicPr>
          <p:cNvPr id="12" name="図 11">
            <a:extLst>
              <a:ext uri="{FF2B5EF4-FFF2-40B4-BE49-F238E27FC236}">
                <a16:creationId xmlns:a16="http://schemas.microsoft.com/office/drawing/2014/main" id="{B05960C3-4CAB-3226-DDE7-0D83438093E4}"/>
              </a:ext>
            </a:extLst>
          </p:cNvPr>
          <p:cNvPicPr>
            <a:picLocks noChangeAspect="1"/>
          </p:cNvPicPr>
          <p:nvPr/>
        </p:nvPicPr>
        <p:blipFill>
          <a:blip r:embed="rId4"/>
          <a:stretch>
            <a:fillRect/>
          </a:stretch>
        </p:blipFill>
        <p:spPr>
          <a:xfrm>
            <a:off x="418938" y="4050503"/>
            <a:ext cx="476250" cy="561975"/>
          </a:xfrm>
          <a:prstGeom prst="rect">
            <a:avLst/>
          </a:prstGeom>
        </p:spPr>
      </p:pic>
      <p:pic>
        <p:nvPicPr>
          <p:cNvPr id="13" name="図 12">
            <a:extLst>
              <a:ext uri="{FF2B5EF4-FFF2-40B4-BE49-F238E27FC236}">
                <a16:creationId xmlns:a16="http://schemas.microsoft.com/office/drawing/2014/main" id="{6C88D9EA-FC41-D055-C683-F5D0E4706762}"/>
              </a:ext>
            </a:extLst>
          </p:cNvPr>
          <p:cNvPicPr>
            <a:picLocks noChangeAspect="1"/>
          </p:cNvPicPr>
          <p:nvPr/>
        </p:nvPicPr>
        <p:blipFill>
          <a:blip r:embed="rId5"/>
          <a:stretch>
            <a:fillRect/>
          </a:stretch>
        </p:blipFill>
        <p:spPr>
          <a:xfrm>
            <a:off x="581510" y="3079069"/>
            <a:ext cx="449510" cy="382218"/>
          </a:xfrm>
          <a:prstGeom prst="rect">
            <a:avLst/>
          </a:prstGeom>
        </p:spPr>
      </p:pic>
      <p:sp>
        <p:nvSpPr>
          <p:cNvPr id="15" name="テキスト ボックス 14">
            <a:extLst>
              <a:ext uri="{FF2B5EF4-FFF2-40B4-BE49-F238E27FC236}">
                <a16:creationId xmlns:a16="http://schemas.microsoft.com/office/drawing/2014/main" id="{1B5945E6-2CB5-FC0B-1520-735433681A1A}"/>
              </a:ext>
            </a:extLst>
          </p:cNvPr>
          <p:cNvSpPr txBox="1"/>
          <p:nvPr/>
        </p:nvSpPr>
        <p:spPr>
          <a:xfrm>
            <a:off x="872353" y="3735607"/>
            <a:ext cx="999990" cy="738664"/>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＝未読</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＝既読</a:t>
            </a:r>
          </a:p>
        </p:txBody>
      </p:sp>
      <p:pic>
        <p:nvPicPr>
          <p:cNvPr id="16" name="図 15">
            <a:extLst>
              <a:ext uri="{FF2B5EF4-FFF2-40B4-BE49-F238E27FC236}">
                <a16:creationId xmlns:a16="http://schemas.microsoft.com/office/drawing/2014/main" id="{B44F46E9-2CE5-28C4-1777-41A9FED65A4B}"/>
              </a:ext>
            </a:extLst>
          </p:cNvPr>
          <p:cNvPicPr>
            <a:picLocks noChangeAspect="1"/>
          </p:cNvPicPr>
          <p:nvPr/>
        </p:nvPicPr>
        <p:blipFill>
          <a:blip r:embed="rId6"/>
          <a:stretch>
            <a:fillRect/>
          </a:stretch>
        </p:blipFill>
        <p:spPr>
          <a:xfrm>
            <a:off x="7825751" y="1681238"/>
            <a:ext cx="315324" cy="274897"/>
          </a:xfrm>
          <a:prstGeom prst="rect">
            <a:avLst/>
          </a:prstGeom>
        </p:spPr>
      </p:pic>
      <p:pic>
        <p:nvPicPr>
          <p:cNvPr id="25" name="図 24">
            <a:extLst>
              <a:ext uri="{FF2B5EF4-FFF2-40B4-BE49-F238E27FC236}">
                <a16:creationId xmlns:a16="http://schemas.microsoft.com/office/drawing/2014/main" id="{C63F2214-3E1F-02B6-EDAE-7DF956DB5ADB}"/>
              </a:ext>
            </a:extLst>
          </p:cNvPr>
          <p:cNvPicPr>
            <a:picLocks noChangeAspect="1"/>
          </p:cNvPicPr>
          <p:nvPr/>
        </p:nvPicPr>
        <p:blipFill>
          <a:blip r:embed="rId7"/>
          <a:stretch>
            <a:fillRect/>
          </a:stretch>
        </p:blipFill>
        <p:spPr>
          <a:xfrm>
            <a:off x="3623516" y="1894579"/>
            <a:ext cx="2215940" cy="3941419"/>
          </a:xfrm>
          <a:prstGeom prst="rect">
            <a:avLst/>
          </a:prstGeom>
        </p:spPr>
      </p:pic>
      <p:pic>
        <p:nvPicPr>
          <p:cNvPr id="30" name="図 29">
            <a:extLst>
              <a:ext uri="{FF2B5EF4-FFF2-40B4-BE49-F238E27FC236}">
                <a16:creationId xmlns:a16="http://schemas.microsoft.com/office/drawing/2014/main" id="{72C23E5C-5803-B26B-5A3E-D2182549CC93}"/>
              </a:ext>
            </a:extLst>
          </p:cNvPr>
          <p:cNvPicPr>
            <a:picLocks noChangeAspect="1"/>
          </p:cNvPicPr>
          <p:nvPr/>
        </p:nvPicPr>
        <p:blipFill>
          <a:blip r:embed="rId8"/>
          <a:stretch>
            <a:fillRect/>
          </a:stretch>
        </p:blipFill>
        <p:spPr>
          <a:xfrm>
            <a:off x="9311353" y="1899477"/>
            <a:ext cx="2224740" cy="3957070"/>
          </a:xfrm>
          <a:prstGeom prst="rect">
            <a:avLst/>
          </a:prstGeom>
        </p:spPr>
      </p:pic>
    </p:spTree>
    <p:extLst>
      <p:ext uri="{BB962C8B-B14F-4D97-AF65-F5344CB8AC3E}">
        <p14:creationId xmlns:p14="http://schemas.microsoft.com/office/powerpoint/2010/main" val="322502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4181436" y="1567394"/>
            <a:ext cx="2271617" cy="4750035"/>
          </a:xfrm>
          <a:prstGeom prst="roundRect">
            <a:avLst>
              <a:gd name="adj" fmla="val 47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33996" y="384897"/>
            <a:ext cx="10972800" cy="634082"/>
          </a:xfrm>
        </p:spPr>
        <p:txBody>
          <a:bodyPr>
            <a:normAutofit/>
          </a:bodyPr>
          <a:lstStyle/>
          <a:p>
            <a:r>
              <a:rPr kumimoji="1" lang="ja-JP" altLang="en-US" dirty="0"/>
              <a:t>メイン画面</a:t>
            </a:r>
          </a:p>
        </p:txBody>
      </p:sp>
      <p:sp>
        <p:nvSpPr>
          <p:cNvPr id="3" name="テキスト プレースホルダー 2"/>
          <p:cNvSpPr>
            <a:spLocks noGrp="1"/>
          </p:cNvSpPr>
          <p:nvPr>
            <p:ph type="body" idx="1"/>
          </p:nvPr>
        </p:nvSpPr>
        <p:spPr>
          <a:xfrm>
            <a:off x="402151" y="863187"/>
            <a:ext cx="11610090" cy="972798"/>
          </a:xfrm>
        </p:spPr>
        <p:txBody>
          <a:bodyPr>
            <a:normAutofit/>
          </a:bodyPr>
          <a:lstStyle/>
          <a:p>
            <a:pPr marL="50800" indent="0">
              <a:buNone/>
            </a:pPr>
            <a:r>
              <a:rPr kumimoji="1" lang="ja-JP" altLang="en-US" sz="1800" dirty="0"/>
              <a:t>会社から配信された明細が表示される画面です。明細は暦年毎の事列で表示されます。</a:t>
            </a:r>
          </a:p>
        </p:txBody>
      </p:sp>
      <p:sp>
        <p:nvSpPr>
          <p:cNvPr id="5" name="スライド番号プレースホルダー 4"/>
          <p:cNvSpPr>
            <a:spLocks noGrp="1"/>
          </p:cNvSpPr>
          <p:nvPr>
            <p:ph type="sldNum" idx="12"/>
          </p:nvPr>
        </p:nvSpPr>
        <p:spPr>
          <a:xfrm>
            <a:off x="10810198" y="6732064"/>
            <a:ext cx="1187168" cy="131375"/>
          </a:xfrm>
        </p:spPr>
        <p:txBody>
          <a:bodyPr/>
          <a:lstStyle/>
          <a:p>
            <a:fld id="{00000000-1234-1234-1234-123412341234}" type="slidenum">
              <a:rPr lang="en-US" altLang="ja-JP" smtClean="0"/>
              <a:pPr/>
              <a:t>25</a:t>
            </a:fld>
            <a:endParaRPr lang="ja-JP" altLang="en-US"/>
          </a:p>
        </p:txBody>
      </p:sp>
      <p:sp>
        <p:nvSpPr>
          <p:cNvPr id="27" name="テキスト プレースホルダー 3"/>
          <p:cNvSpPr txBox="1">
            <a:spLocks/>
          </p:cNvSpPr>
          <p:nvPr/>
        </p:nvSpPr>
        <p:spPr>
          <a:xfrm>
            <a:off x="402151" y="1503093"/>
            <a:ext cx="3506964" cy="34387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kumimoji="1" lang="ja-JP" altLang="en-US" sz="1600" dirty="0"/>
              <a:t>③右上にある「　　」をタップすることで各種設定やマニュアル・</a:t>
            </a:r>
            <a:r>
              <a:rPr kumimoji="1" lang="en-US" altLang="ja-JP" sz="1600" dirty="0"/>
              <a:t>FAQ</a:t>
            </a:r>
            <a:r>
              <a:rPr kumimoji="1" lang="ja-JP" altLang="en-US" sz="1600" dirty="0"/>
              <a:t>が確認できます。</a:t>
            </a:r>
            <a:endParaRPr kumimoji="1" lang="en-US" altLang="ja-JP" sz="1600" dirty="0"/>
          </a:p>
          <a:p>
            <a:pPr marL="50800" indent="0">
              <a:buFont typeface="Arial"/>
              <a:buNone/>
            </a:pPr>
            <a:endParaRPr kumimoji="1" lang="en-US" altLang="ja-JP" sz="200" dirty="0"/>
          </a:p>
          <a:p>
            <a:pPr marL="50800" indent="0">
              <a:buFont typeface="Arial"/>
              <a:buNone/>
            </a:pPr>
            <a:r>
              <a:rPr kumimoji="1" lang="ja-JP" altLang="en-US" sz="1600" dirty="0"/>
              <a:t>ユーザー情報からはユーザー画像の登録、表示名・ログイン名・メールアドレス・パスワードの変更も行えます。</a:t>
            </a:r>
          </a:p>
        </p:txBody>
      </p:sp>
      <p:pic>
        <p:nvPicPr>
          <p:cNvPr id="35" name="図 34"/>
          <p:cNvPicPr>
            <a:picLocks noChangeAspect="1"/>
          </p:cNvPicPr>
          <p:nvPr/>
        </p:nvPicPr>
        <p:blipFill>
          <a:blip r:embed="rId3"/>
          <a:stretch>
            <a:fillRect/>
          </a:stretch>
        </p:blipFill>
        <p:spPr>
          <a:xfrm>
            <a:off x="2053409" y="1578715"/>
            <a:ext cx="260125" cy="246434"/>
          </a:xfrm>
          <a:prstGeom prst="rect">
            <a:avLst/>
          </a:prstGeom>
        </p:spPr>
      </p:pic>
      <p:pic>
        <p:nvPicPr>
          <p:cNvPr id="32" name="図 31">
            <a:extLst>
              <a:ext uri="{FF2B5EF4-FFF2-40B4-BE49-F238E27FC236}">
                <a16:creationId xmlns:a16="http://schemas.microsoft.com/office/drawing/2014/main" id="{BF2C98D8-670A-434A-D054-284D32E5CA8B}"/>
              </a:ext>
            </a:extLst>
          </p:cNvPr>
          <p:cNvPicPr>
            <a:picLocks noChangeAspect="1"/>
          </p:cNvPicPr>
          <p:nvPr/>
        </p:nvPicPr>
        <p:blipFill>
          <a:blip r:embed="rId4"/>
          <a:stretch>
            <a:fillRect/>
          </a:stretch>
        </p:blipFill>
        <p:spPr>
          <a:xfrm>
            <a:off x="4211534" y="1825149"/>
            <a:ext cx="2215940" cy="3941419"/>
          </a:xfrm>
          <a:prstGeom prst="rect">
            <a:avLst/>
          </a:prstGeom>
        </p:spPr>
      </p:pic>
    </p:spTree>
    <p:extLst>
      <p:ext uri="{BB962C8B-B14F-4D97-AF65-F5344CB8AC3E}">
        <p14:creationId xmlns:p14="http://schemas.microsoft.com/office/powerpoint/2010/main" val="155513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3A6D1-044B-FC9D-0876-DC919B3E72A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448CE71-4A4F-1E7F-FF14-1343CD3B77F1}"/>
              </a:ext>
            </a:extLst>
          </p:cNvPr>
          <p:cNvSpPr>
            <a:spLocks noGrp="1"/>
          </p:cNvSpPr>
          <p:nvPr>
            <p:ph type="title"/>
          </p:nvPr>
        </p:nvSpPr>
        <p:spPr>
          <a:xfrm>
            <a:off x="533996" y="384897"/>
            <a:ext cx="10972800" cy="634082"/>
          </a:xfrm>
        </p:spPr>
        <p:txBody>
          <a:bodyPr>
            <a:normAutofit/>
          </a:bodyPr>
          <a:lstStyle/>
          <a:p>
            <a:r>
              <a:rPr lang="ja-JP" altLang="en-US" dirty="0"/>
              <a:t>パスキー認証を利用したログイン</a:t>
            </a:r>
          </a:p>
        </p:txBody>
      </p:sp>
      <p:sp>
        <p:nvSpPr>
          <p:cNvPr id="3" name="テキスト プレースホルダー 2">
            <a:extLst>
              <a:ext uri="{FF2B5EF4-FFF2-40B4-BE49-F238E27FC236}">
                <a16:creationId xmlns:a16="http://schemas.microsoft.com/office/drawing/2014/main" id="{7F7F8F42-47E9-5023-B49B-AAB37936054A}"/>
              </a:ext>
            </a:extLst>
          </p:cNvPr>
          <p:cNvSpPr>
            <a:spLocks noGrp="1"/>
          </p:cNvSpPr>
          <p:nvPr>
            <p:ph type="body" idx="1"/>
          </p:nvPr>
        </p:nvSpPr>
        <p:spPr>
          <a:xfrm>
            <a:off x="402151" y="863187"/>
            <a:ext cx="11610090" cy="453012"/>
          </a:xfrm>
        </p:spPr>
        <p:txBody>
          <a:bodyPr>
            <a:normAutofit/>
          </a:bodyPr>
          <a:lstStyle/>
          <a:p>
            <a:pPr marL="50800" indent="0">
              <a:buNone/>
            </a:pPr>
            <a:r>
              <a:rPr kumimoji="1" lang="ja-JP" altLang="en-US" sz="1600" dirty="0"/>
              <a:t>ログインの際、従来のパスワードやバックアップコードの他に、最新の方式としてパスキーを利用することもできます。</a:t>
            </a:r>
          </a:p>
        </p:txBody>
      </p:sp>
      <p:sp>
        <p:nvSpPr>
          <p:cNvPr id="5" name="スライド番号プレースホルダー 4">
            <a:extLst>
              <a:ext uri="{FF2B5EF4-FFF2-40B4-BE49-F238E27FC236}">
                <a16:creationId xmlns:a16="http://schemas.microsoft.com/office/drawing/2014/main" id="{A9BD32F8-14C5-B375-4607-C071C4322FB8}"/>
              </a:ext>
            </a:extLst>
          </p:cNvPr>
          <p:cNvSpPr>
            <a:spLocks noGrp="1"/>
          </p:cNvSpPr>
          <p:nvPr>
            <p:ph type="sldNum" idx="12"/>
          </p:nvPr>
        </p:nvSpPr>
        <p:spPr>
          <a:xfrm>
            <a:off x="11069580" y="6606720"/>
            <a:ext cx="1187168" cy="131375"/>
          </a:xfrm>
        </p:spPr>
        <p:txBody>
          <a:bodyPr/>
          <a:lstStyle/>
          <a:p>
            <a:fld id="{00000000-1234-1234-1234-123412341234}" type="slidenum">
              <a:rPr lang="en-US" altLang="ja-JP" smtClean="0"/>
              <a:pPr/>
              <a:t>26</a:t>
            </a:fld>
            <a:endParaRPr lang="ja-JP" altLang="en-US"/>
          </a:p>
        </p:txBody>
      </p:sp>
      <p:sp>
        <p:nvSpPr>
          <p:cNvPr id="21" name="テキスト プレースホルダー 3">
            <a:extLst>
              <a:ext uri="{FF2B5EF4-FFF2-40B4-BE49-F238E27FC236}">
                <a16:creationId xmlns:a16="http://schemas.microsoft.com/office/drawing/2014/main" id="{E79C267F-A879-8549-6AD7-945E289DC4F8}"/>
              </a:ext>
            </a:extLst>
          </p:cNvPr>
          <p:cNvSpPr txBox="1">
            <a:spLocks/>
          </p:cNvSpPr>
          <p:nvPr/>
        </p:nvSpPr>
        <p:spPr>
          <a:xfrm>
            <a:off x="402151" y="1316199"/>
            <a:ext cx="11610090" cy="44975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kumimoji="1" lang="en-US" altLang="ja-JP" sz="1600" dirty="0"/>
              <a:t>【</a:t>
            </a:r>
            <a:r>
              <a:rPr kumimoji="1" lang="ja-JP" altLang="en-US" sz="1600" dirty="0"/>
              <a:t>パスキー</a:t>
            </a:r>
            <a:r>
              <a:rPr lang="ja-JP" altLang="en-US" sz="1600" dirty="0"/>
              <a:t>認証</a:t>
            </a:r>
            <a:r>
              <a:rPr kumimoji="1" lang="ja-JP" altLang="en-US" sz="1600" dirty="0"/>
              <a:t>とは？</a:t>
            </a:r>
            <a:r>
              <a:rPr kumimoji="1" lang="en-US" altLang="ja-JP" sz="1600" dirty="0"/>
              <a:t>】</a:t>
            </a:r>
          </a:p>
          <a:p>
            <a:pPr marL="50800" indent="0">
              <a:buNone/>
            </a:pPr>
            <a:r>
              <a:rPr lang="ja-JP" altLang="en-US" sz="1600" dirty="0"/>
              <a:t>パスキー認証とは、パスワードに代わる安全で便利な認証方法です。パスワードや２段階認証コードの入力ではなく、顔や指紋による生体認証、または</a:t>
            </a:r>
            <a:r>
              <a:rPr lang="en-US" altLang="ja-JP" sz="1600" dirty="0"/>
              <a:t>PIN</a:t>
            </a:r>
            <a:r>
              <a:rPr lang="ja-JP" altLang="en-US" sz="1600" dirty="0"/>
              <a:t>コード（</a:t>
            </a:r>
            <a:r>
              <a:rPr lang="en-US" altLang="ja-JP" sz="1600" dirty="0"/>
              <a:t>※</a:t>
            </a:r>
            <a:r>
              <a:rPr lang="ja-JP" altLang="en-US" sz="1600" dirty="0"/>
              <a:t>）等を利用してログインを行うことができます。 </a:t>
            </a:r>
            <a:br>
              <a:rPr lang="ja-JP" altLang="en-US" sz="1600" dirty="0"/>
            </a:br>
            <a:r>
              <a:rPr lang="ja-JP" altLang="en-US" sz="1600" dirty="0"/>
              <a:t>パスキーを利用する身近な例としては、スマートフォンでの顔認証や指紋認証が該当いたします。</a:t>
            </a:r>
            <a:endParaRPr lang="en-US" altLang="ja-JP" sz="1600" dirty="0"/>
          </a:p>
          <a:p>
            <a:pPr marL="50800" indent="0">
              <a:buNone/>
            </a:pPr>
            <a:r>
              <a:rPr lang="ja-JP" altLang="en-US" sz="500" dirty="0"/>
              <a:t>　</a:t>
            </a:r>
            <a:endParaRPr lang="en-US" altLang="ja-JP" sz="500" dirty="0"/>
          </a:p>
          <a:p>
            <a:pPr marL="50800" indent="0">
              <a:buNone/>
            </a:pPr>
            <a:r>
              <a:rPr lang="en-US" altLang="ja-JP" sz="1600" dirty="0"/>
              <a:t>※PIN</a:t>
            </a:r>
            <a:r>
              <a:rPr lang="ja-JP" altLang="en-US" sz="1600" dirty="0"/>
              <a:t>コードとは</a:t>
            </a:r>
            <a:br>
              <a:rPr lang="ja-JP" altLang="en-US" sz="1600" dirty="0"/>
            </a:br>
            <a:r>
              <a:rPr lang="ja-JP" altLang="en-US" sz="1600" dirty="0"/>
              <a:t>パスワードと同じように利用される、認証時に入力するコードですが、パスワードとの違いは認証の際に外部にコードが送信されず、パソコン、スマートフォン等の中の安全な場所に保存されているため、漏洩のリスクが極めて低いことが挙げられます。</a:t>
            </a:r>
            <a:r>
              <a:rPr lang="en-US" altLang="ja-JP" sz="1600" dirty="0"/>
              <a:t>iPhone</a:t>
            </a:r>
            <a:r>
              <a:rPr lang="ja-JP" altLang="en-US" sz="1600" dirty="0"/>
              <a:t>や</a:t>
            </a:r>
            <a:r>
              <a:rPr lang="en-US" altLang="ja-JP" sz="1600" dirty="0"/>
              <a:t>iPad</a:t>
            </a:r>
            <a:r>
              <a:rPr lang="ja-JP" altLang="en-US" sz="1600" dirty="0"/>
              <a:t>では「パスコード」と呼ばれます。</a:t>
            </a:r>
            <a:endParaRPr lang="en-US" altLang="ja-JP" sz="1600" dirty="0"/>
          </a:p>
          <a:p>
            <a:pPr marL="50800" indent="0">
              <a:buNone/>
            </a:pPr>
            <a:r>
              <a:rPr kumimoji="1" lang="ja-JP" altLang="en-US" sz="500" dirty="0"/>
              <a:t>　</a:t>
            </a:r>
            <a:endParaRPr kumimoji="1" lang="en-US" altLang="ja-JP" sz="500" dirty="0"/>
          </a:p>
          <a:p>
            <a:pPr marL="50800" indent="0">
              <a:buNone/>
            </a:pPr>
            <a:r>
              <a:rPr lang="en-US" altLang="ja-JP" sz="1600" dirty="0"/>
              <a:t>『PCA Hub</a:t>
            </a:r>
            <a:r>
              <a:rPr lang="ja-JP" altLang="en-US" sz="1600" dirty="0"/>
              <a:t>シリーズ</a:t>
            </a:r>
            <a:r>
              <a:rPr lang="en-US" altLang="ja-JP" sz="1600" dirty="0"/>
              <a:t>』</a:t>
            </a:r>
            <a:r>
              <a:rPr lang="ja-JP" altLang="en-US" sz="1600" dirty="0"/>
              <a:t>でパスキー認証を有効にすると、ログインの際にログイン名またはメールアドレスを入力すれば、パソコンやスマートフォン等で顔や指紋、</a:t>
            </a:r>
            <a:r>
              <a:rPr lang="en-US" altLang="ja-JP" sz="1600" dirty="0"/>
              <a:t>PIN</a:t>
            </a:r>
            <a:r>
              <a:rPr lang="ja-JP" altLang="en-US" sz="1600" dirty="0"/>
              <a:t>コードでの認証が可能となり、パスワードと２段階認証コードの入力が不要となります。パスキー認証を有効にするには、パソコン、スマートフォン等側と、</a:t>
            </a:r>
            <a:r>
              <a:rPr lang="en-US" altLang="ja-JP" sz="1600" dirty="0"/>
              <a:t>『PCA Hub</a:t>
            </a:r>
            <a:r>
              <a:rPr lang="ja-JP" altLang="en-US" sz="1600" dirty="0"/>
              <a:t>シリーズ</a:t>
            </a:r>
            <a:r>
              <a:rPr lang="en-US" altLang="ja-JP" sz="1600" dirty="0"/>
              <a:t>』</a:t>
            </a:r>
            <a:r>
              <a:rPr lang="ja-JP" altLang="en-US" sz="1600" dirty="0"/>
              <a:t>側の両方で設定が必要となります。</a:t>
            </a:r>
            <a:endParaRPr lang="en-US" altLang="ja-JP" sz="1600" dirty="0"/>
          </a:p>
          <a:p>
            <a:pPr marL="50800" indent="0">
              <a:buFont typeface="Arial"/>
              <a:buNone/>
            </a:pPr>
            <a:r>
              <a:rPr kumimoji="1" lang="ja-JP" altLang="en-US" sz="500" dirty="0"/>
              <a:t>　</a:t>
            </a:r>
            <a:endParaRPr kumimoji="1" lang="en-US" altLang="ja-JP" sz="500" dirty="0"/>
          </a:p>
          <a:p>
            <a:pPr marL="50800" indent="0">
              <a:buFont typeface="Arial"/>
              <a:buNone/>
            </a:pPr>
            <a:r>
              <a:rPr kumimoji="1" lang="ja-JP" altLang="en-US" sz="1600" dirty="0"/>
              <a:t>パスキーを利用するには、事前に </a:t>
            </a:r>
            <a:r>
              <a:rPr kumimoji="1" lang="en-US" altLang="ja-JP" sz="1600" dirty="0"/>
              <a:t>OS</a:t>
            </a:r>
            <a:r>
              <a:rPr kumimoji="1" lang="ja-JP" altLang="en-US" sz="1600" dirty="0"/>
              <a:t>（オペレーティングシステム）の設定で有効化が必要となります。</a:t>
            </a:r>
            <a:endParaRPr kumimoji="1" lang="en-US" altLang="ja-JP" sz="1600" dirty="0"/>
          </a:p>
          <a:p>
            <a:pPr marL="50800" indent="0">
              <a:buFont typeface="Arial"/>
              <a:buNone/>
            </a:pPr>
            <a:r>
              <a:rPr kumimoji="1" lang="ja-JP" altLang="en-US" sz="1600" dirty="0"/>
              <a:t>詳しくは「</a:t>
            </a:r>
            <a:r>
              <a:rPr kumimoji="1" lang="en-US" altLang="ja-JP" sz="1600" dirty="0"/>
              <a:t>P-tips</a:t>
            </a:r>
            <a:r>
              <a:rPr kumimoji="1" lang="ja-JP" altLang="en-US" sz="1600" dirty="0"/>
              <a:t>掲載記事」、または「</a:t>
            </a:r>
            <a:r>
              <a:rPr kumimoji="1" lang="en-US" altLang="ja-JP" sz="1600" dirty="0"/>
              <a:t>Web</a:t>
            </a:r>
            <a:r>
              <a:rPr kumimoji="1" lang="ja-JP" altLang="en-US" sz="1600" dirty="0"/>
              <a:t>マニュアル」をご確認ください。</a:t>
            </a:r>
            <a:endParaRPr kumimoji="1" lang="en-US" altLang="ja-JP" sz="1600" dirty="0"/>
          </a:p>
          <a:p>
            <a:pPr marL="50800" indent="0">
              <a:buNone/>
            </a:pPr>
            <a:r>
              <a:rPr kumimoji="1" lang="ja-JP" altLang="en-US" sz="1600" dirty="0"/>
              <a:t>「</a:t>
            </a:r>
            <a:r>
              <a:rPr kumimoji="1" lang="en-US" altLang="ja-JP" sz="1600" dirty="0"/>
              <a:t>P-tips</a:t>
            </a:r>
            <a:r>
              <a:rPr kumimoji="1" lang="ja-JP" altLang="en-US" sz="1600" dirty="0"/>
              <a:t>掲載記事」</a:t>
            </a:r>
            <a:r>
              <a:rPr kumimoji="1" lang="en-US" altLang="ja-JP" sz="1600" dirty="0">
                <a:hlinkClick r:id="rId3"/>
              </a:rPr>
              <a:t>https://pca.jp/p-tips/onepoint/hub25060201.html</a:t>
            </a:r>
          </a:p>
          <a:p>
            <a:pPr marL="50800" indent="0">
              <a:buNone/>
            </a:pPr>
            <a:r>
              <a:rPr kumimoji="1" lang="ja-JP" altLang="en-US" sz="1600" dirty="0"/>
              <a:t>「</a:t>
            </a:r>
            <a:r>
              <a:rPr kumimoji="1" lang="en-US" altLang="ja-JP" sz="1600" dirty="0"/>
              <a:t>Web</a:t>
            </a:r>
            <a:r>
              <a:rPr kumimoji="1" lang="ja-JP" altLang="en-US" sz="1600" dirty="0"/>
              <a:t>マニュアル」</a:t>
            </a:r>
            <a:r>
              <a:rPr kumimoji="1" lang="en-US" altLang="ja-JP" sz="1600" dirty="0">
                <a:hlinkClick r:id="rId3"/>
              </a:rPr>
              <a:t>https://pca.jp/area_support/manual/pcaid/01_introduction/introduction_06.html</a:t>
            </a:r>
            <a:endParaRPr kumimoji="1" lang="en-US" altLang="ja-JP" sz="1600" dirty="0"/>
          </a:p>
        </p:txBody>
      </p:sp>
    </p:spTree>
    <p:extLst>
      <p:ext uri="{BB962C8B-B14F-4D97-AF65-F5344CB8AC3E}">
        <p14:creationId xmlns:p14="http://schemas.microsoft.com/office/powerpoint/2010/main" val="360707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996" y="384897"/>
            <a:ext cx="10972800" cy="634082"/>
          </a:xfrm>
        </p:spPr>
        <p:txBody>
          <a:bodyPr>
            <a:normAutofit/>
          </a:bodyPr>
          <a:lstStyle/>
          <a:p>
            <a:r>
              <a:rPr kumimoji="1" lang="ja-JP" altLang="en-US"/>
              <a:t>配信する書類</a:t>
            </a:r>
            <a:endParaRPr lang="ja-JP" altLang="en-US"/>
          </a:p>
        </p:txBody>
      </p:sp>
      <p:sp>
        <p:nvSpPr>
          <p:cNvPr id="5" name="スライド番号プレースホルダー 4"/>
          <p:cNvSpPr>
            <a:spLocks noGrp="1"/>
          </p:cNvSpPr>
          <p:nvPr>
            <p:ph type="sldNum" idx="12"/>
          </p:nvPr>
        </p:nvSpPr>
        <p:spPr>
          <a:xfrm>
            <a:off x="10810198" y="6732064"/>
            <a:ext cx="1187168" cy="131375"/>
          </a:xfrm>
        </p:spPr>
        <p:txBody>
          <a:bodyPr/>
          <a:lstStyle/>
          <a:p>
            <a:fld id="{00000000-1234-1234-1234-123412341234}" type="slidenum">
              <a:rPr lang="en-US" altLang="ja-JP" smtClean="0"/>
              <a:pPr/>
              <a:t>27</a:t>
            </a:fld>
            <a:endParaRPr lang="ja-JP" altLang="en-US"/>
          </a:p>
        </p:txBody>
      </p:sp>
      <p:graphicFrame>
        <p:nvGraphicFramePr>
          <p:cNvPr id="32" name="表 31">
            <a:extLst>
              <a:ext uri="{FF2B5EF4-FFF2-40B4-BE49-F238E27FC236}">
                <a16:creationId xmlns:a16="http://schemas.microsoft.com/office/drawing/2014/main" id="{69858A1E-A79C-F564-8CF7-A74993197608}"/>
              </a:ext>
            </a:extLst>
          </p:cNvPr>
          <p:cNvGraphicFramePr>
            <a:graphicFrameLocks noGrp="1"/>
          </p:cNvGraphicFramePr>
          <p:nvPr>
            <p:extLst>
              <p:ext uri="{D42A27DB-BD31-4B8C-83A1-F6EECF244321}">
                <p14:modId xmlns:p14="http://schemas.microsoft.com/office/powerpoint/2010/main" val="32573876"/>
              </p:ext>
            </p:extLst>
          </p:nvPr>
        </p:nvGraphicFramePr>
        <p:xfrm>
          <a:off x="1989144" y="2029456"/>
          <a:ext cx="8063422" cy="3708397"/>
        </p:xfrm>
        <a:graphic>
          <a:graphicData uri="http://schemas.openxmlformats.org/drawingml/2006/table">
            <a:tbl>
              <a:tblPr firstRow="1" bandRow="1">
                <a:tableStyleId>{5C22544A-7EE6-4342-B048-85BDC9FD1C3A}</a:tableStyleId>
              </a:tblPr>
              <a:tblGrid>
                <a:gridCol w="1118136">
                  <a:extLst>
                    <a:ext uri="{9D8B030D-6E8A-4147-A177-3AD203B41FA5}">
                      <a16:colId xmlns:a16="http://schemas.microsoft.com/office/drawing/2014/main" val="2677526512"/>
                    </a:ext>
                  </a:extLst>
                </a:gridCol>
                <a:gridCol w="6945286">
                  <a:extLst>
                    <a:ext uri="{9D8B030D-6E8A-4147-A177-3AD203B41FA5}">
                      <a16:colId xmlns:a16="http://schemas.microsoft.com/office/drawing/2014/main" val="1187234399"/>
                    </a:ext>
                  </a:extLst>
                </a:gridCol>
              </a:tblGrid>
              <a:tr h="370840">
                <a:tc>
                  <a:txBody>
                    <a:bodyPr/>
                    <a:lstStyle/>
                    <a:p>
                      <a:pPr algn="ctr"/>
                      <a:r>
                        <a:rPr lang="ja-JP" altLang="en-US" sz="1800"/>
                        <a:t>配信</a:t>
                      </a:r>
                      <a:endParaRPr kumimoji="1" lang="ja-JP" altLang="en-US" sz="1800"/>
                    </a:p>
                  </a:txBody>
                  <a:tcPr/>
                </a:tc>
                <a:tc>
                  <a:txBody>
                    <a:bodyPr/>
                    <a:lstStyle/>
                    <a:p>
                      <a:pPr algn="ctr"/>
                      <a:r>
                        <a:rPr lang="ja-JP" altLang="en-US" sz="1800"/>
                        <a:t>書類名</a:t>
                      </a:r>
                      <a:endParaRPr kumimoji="1" lang="ja-JP" altLang="en-US" sz="1800"/>
                    </a:p>
                  </a:txBody>
                  <a:tcPr/>
                </a:tc>
                <a:extLst>
                  <a:ext uri="{0D108BD9-81ED-4DB2-BD59-A6C34878D82A}">
                    <a16:rowId xmlns:a16="http://schemas.microsoft.com/office/drawing/2014/main" val="2544727211"/>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給与明細書</a:t>
                      </a:r>
                      <a:endParaRPr kumimoji="1" lang="ja-JP" sz="1800">
                        <a:solidFill>
                          <a:schemeClr val="tx1"/>
                        </a:solidFill>
                        <a:latin typeface="Meiryo"/>
                        <a:ea typeface="Meiryo"/>
                      </a:endParaRPr>
                    </a:p>
                  </a:txBody>
                  <a:tcPr/>
                </a:tc>
                <a:extLst>
                  <a:ext uri="{0D108BD9-81ED-4DB2-BD59-A6C34878D82A}">
                    <a16:rowId xmlns:a16="http://schemas.microsoft.com/office/drawing/2014/main" val="1660402057"/>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賞与明細書</a:t>
                      </a:r>
                      <a:endParaRPr kumimoji="1" lang="ja-JP" sz="1800">
                        <a:solidFill>
                          <a:schemeClr val="tx1"/>
                        </a:solidFill>
                        <a:latin typeface="Meiryo"/>
                        <a:ea typeface="Meiryo"/>
                      </a:endParaRPr>
                    </a:p>
                  </a:txBody>
                  <a:tcPr/>
                </a:tc>
                <a:extLst>
                  <a:ext uri="{0D108BD9-81ED-4DB2-BD59-A6C34878D82A}">
                    <a16:rowId xmlns:a16="http://schemas.microsoft.com/office/drawing/2014/main" val="2890612232"/>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還付金明細書</a:t>
                      </a:r>
                      <a:endParaRPr kumimoji="1" lang="ja-JP" sz="1800">
                        <a:solidFill>
                          <a:schemeClr val="tx1"/>
                        </a:solidFill>
                        <a:latin typeface="Meiryo"/>
                        <a:ea typeface="Meiryo"/>
                      </a:endParaRPr>
                    </a:p>
                  </a:txBody>
                  <a:tcPr/>
                </a:tc>
                <a:extLst>
                  <a:ext uri="{0D108BD9-81ED-4DB2-BD59-A6C34878D82A}">
                    <a16:rowId xmlns:a16="http://schemas.microsoft.com/office/drawing/2014/main" val="2248621376"/>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源泉徴収票</a:t>
                      </a:r>
                      <a:endParaRPr kumimoji="1" lang="ja-JP" sz="1800">
                        <a:solidFill>
                          <a:schemeClr val="tx1"/>
                        </a:solidFill>
                        <a:latin typeface="Meiryo"/>
                        <a:ea typeface="Meiryo"/>
                      </a:endParaRPr>
                    </a:p>
                  </a:txBody>
                  <a:tcPr/>
                </a:tc>
                <a:extLst>
                  <a:ext uri="{0D108BD9-81ED-4DB2-BD59-A6C34878D82A}">
                    <a16:rowId xmlns:a16="http://schemas.microsoft.com/office/drawing/2014/main" val="4155116518"/>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年末調整通知書</a:t>
                      </a:r>
                      <a:endParaRPr kumimoji="1" lang="ja-JP" sz="1800">
                        <a:solidFill>
                          <a:schemeClr val="tx1"/>
                        </a:solidFill>
                        <a:latin typeface="Meiryo"/>
                        <a:ea typeface="Meiryo"/>
                      </a:endParaRPr>
                    </a:p>
                  </a:txBody>
                  <a:tcPr/>
                </a:tc>
                <a:extLst>
                  <a:ext uri="{0D108BD9-81ED-4DB2-BD59-A6C34878D82A}">
                    <a16:rowId xmlns:a16="http://schemas.microsoft.com/office/drawing/2014/main" val="3954210502"/>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給与改定通知書</a:t>
                      </a:r>
                      <a:endParaRPr kumimoji="1" lang="ja-JP" sz="1800">
                        <a:solidFill>
                          <a:schemeClr val="tx1"/>
                        </a:solidFill>
                        <a:latin typeface="Meiryo"/>
                        <a:ea typeface="Meiryo"/>
                      </a:endParaRPr>
                    </a:p>
                  </a:txBody>
                  <a:tcPr/>
                </a:tc>
                <a:extLst>
                  <a:ext uri="{0D108BD9-81ED-4DB2-BD59-A6C34878D82A}">
                    <a16:rowId xmlns:a16="http://schemas.microsoft.com/office/drawing/2014/main" val="1545059963"/>
                  </a:ext>
                </a:extLst>
              </a:tr>
              <a:tr h="370840">
                <a:tc>
                  <a:txBody>
                    <a:bodyPr/>
                    <a:lstStyle/>
                    <a:p>
                      <a:endParaRPr kumimoji="1" lang="ja-JP" altLang="en-US" sz="1800"/>
                    </a:p>
                  </a:txBody>
                  <a:tcPr/>
                </a:tc>
                <a:tc>
                  <a:txBody>
                    <a:bodyPr/>
                    <a:lstStyle/>
                    <a:p>
                      <a:pPr lvl="0" algn="l">
                        <a:lnSpc>
                          <a:spcPct val="100000"/>
                        </a:lnSpc>
                        <a:spcBef>
                          <a:spcPts val="0"/>
                        </a:spcBef>
                        <a:spcAft>
                          <a:spcPts val="0"/>
                        </a:spcAft>
                        <a:buNone/>
                      </a:pPr>
                      <a:r>
                        <a:rPr lang="zh-TW" altLang="en-US" sz="1800" b="1" i="0" u="none" strike="noStrike" noProof="0">
                          <a:solidFill>
                            <a:schemeClr val="tx1"/>
                          </a:solidFill>
                          <a:latin typeface="Meiryo"/>
                          <a:ea typeface="Meiryo"/>
                        </a:rPr>
                        <a:t>標準報酬決定通知書</a:t>
                      </a:r>
                      <a:endParaRPr lang="ja-JP" sz="1800" b="0" i="0" u="none" strike="noStrike" noProof="0">
                        <a:solidFill>
                          <a:schemeClr val="tx1"/>
                        </a:solidFill>
                        <a:latin typeface="Meiryo"/>
                        <a:ea typeface="Meiryo"/>
                      </a:endParaRPr>
                    </a:p>
                  </a:txBody>
                  <a:tcPr/>
                </a:tc>
                <a:extLst>
                  <a:ext uri="{0D108BD9-81ED-4DB2-BD59-A6C34878D82A}">
                    <a16:rowId xmlns:a16="http://schemas.microsoft.com/office/drawing/2014/main" val="2316577334"/>
                  </a:ext>
                </a:extLst>
              </a:tr>
              <a:tr h="370839">
                <a:tc>
                  <a:txBody>
                    <a:bodyPr/>
                    <a:lstStyle/>
                    <a:p>
                      <a:pPr lvl="0">
                        <a:buNone/>
                      </a:pPr>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標準報酬</a:t>
                      </a:r>
                      <a:r>
                        <a:rPr lang="ja-JP" sz="1800" b="1" i="0" u="none" strike="noStrike" noProof="0">
                          <a:solidFill>
                            <a:schemeClr val="tx1"/>
                          </a:solidFill>
                          <a:latin typeface="Meiryo"/>
                          <a:ea typeface="Meiryo"/>
                        </a:rPr>
                        <a:t>改</a:t>
                      </a:r>
                      <a:r>
                        <a:rPr lang="zh-TW" altLang="en-US" sz="1800" b="1" i="0" u="none" strike="noStrike" noProof="0">
                          <a:solidFill>
                            <a:schemeClr val="tx1"/>
                          </a:solidFill>
                          <a:latin typeface="Meiryo"/>
                          <a:ea typeface="Meiryo"/>
                        </a:rPr>
                        <a:t>定通知書</a:t>
                      </a:r>
                      <a:endParaRPr kumimoji="1" lang="ja-JP" sz="1800">
                        <a:solidFill>
                          <a:schemeClr val="tx1"/>
                        </a:solidFill>
                        <a:latin typeface="Meiryo"/>
                        <a:ea typeface="Meiryo"/>
                      </a:endParaRPr>
                    </a:p>
                  </a:txBody>
                  <a:tcPr/>
                </a:tc>
                <a:extLst>
                  <a:ext uri="{0D108BD9-81ED-4DB2-BD59-A6C34878D82A}">
                    <a16:rowId xmlns:a16="http://schemas.microsoft.com/office/drawing/2014/main" val="2882750082"/>
                  </a:ext>
                </a:extLst>
              </a:tr>
              <a:tr h="370838">
                <a:tc>
                  <a:txBody>
                    <a:bodyPr/>
                    <a:lstStyle/>
                    <a:p>
                      <a:pPr lvl="0">
                        <a:buNone/>
                      </a:pPr>
                      <a:endParaRPr kumimoji="1" lang="ja-JP" altLang="en-US" sz="1800"/>
                    </a:p>
                  </a:txBody>
                  <a:tcPr/>
                </a:tc>
                <a:tc>
                  <a:txBody>
                    <a:bodyPr/>
                    <a:lstStyle/>
                    <a:p>
                      <a:pPr lvl="0">
                        <a:buNone/>
                      </a:pPr>
                      <a:r>
                        <a:rPr lang="ja-JP" sz="1800" b="1" i="0" u="none" strike="noStrike" noProof="0">
                          <a:solidFill>
                            <a:schemeClr val="tx1"/>
                          </a:solidFill>
                          <a:latin typeface="Meiryo"/>
                          <a:ea typeface="Meiryo"/>
                        </a:rPr>
                        <a:t>特別徴収税額通知（納税義務者用）</a:t>
                      </a:r>
                      <a:endParaRPr kumimoji="1" lang="ja-JP" sz="1800">
                        <a:solidFill>
                          <a:schemeClr val="tx1"/>
                        </a:solidFill>
                        <a:latin typeface="Meiryo"/>
                        <a:ea typeface="Meiryo"/>
                      </a:endParaRPr>
                    </a:p>
                  </a:txBody>
                  <a:tcPr/>
                </a:tc>
                <a:extLst>
                  <a:ext uri="{0D108BD9-81ED-4DB2-BD59-A6C34878D82A}">
                    <a16:rowId xmlns:a16="http://schemas.microsoft.com/office/drawing/2014/main" val="3939314715"/>
                  </a:ext>
                </a:extLst>
              </a:tr>
            </a:tbl>
          </a:graphicData>
        </a:graphic>
      </p:graphicFrame>
      <p:sp>
        <p:nvSpPr>
          <p:cNvPr id="33" name="テキスト ボックス 32">
            <a:extLst>
              <a:ext uri="{FF2B5EF4-FFF2-40B4-BE49-F238E27FC236}">
                <a16:creationId xmlns:a16="http://schemas.microsoft.com/office/drawing/2014/main" id="{71AE003A-7710-CB3D-FEE9-12DE5EDD474B}"/>
              </a:ext>
            </a:extLst>
          </p:cNvPr>
          <p:cNvSpPr txBox="1"/>
          <p:nvPr/>
        </p:nvSpPr>
        <p:spPr>
          <a:xfrm>
            <a:off x="823994" y="1159789"/>
            <a:ext cx="108281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dirty="0">
                <a:solidFill>
                  <a:srgbClr val="FF0000"/>
                </a:solidFill>
                <a:latin typeface="メイリオ" panose="020B0604030504040204" pitchFamily="50" charset="-128"/>
                <a:ea typeface="メイリオ" panose="020B0604030504040204" pitchFamily="50" charset="-128"/>
                <a:cs typeface="Segoe UI"/>
              </a:rPr>
              <a:t>ご担当者様へ</a:t>
            </a:r>
          </a:p>
          <a:p>
            <a:r>
              <a:rPr lang="ja-JP" altLang="en-US" sz="2000" b="1" dirty="0">
                <a:solidFill>
                  <a:srgbClr val="FF0000"/>
                </a:solidFill>
                <a:latin typeface="メイリオ" panose="020B0604030504040204" pitchFamily="50" charset="-128"/>
                <a:ea typeface="メイリオ" panose="020B0604030504040204" pitchFamily="50" charset="-128"/>
                <a:cs typeface="Segoe UI"/>
              </a:rPr>
              <a:t>ご利用頂く書類について「配信」欄にチェックを入れるか不要な部分は削除してください。</a:t>
            </a:r>
            <a:endParaRPr lang="en-US" altLang="ja-JP" sz="2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97894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DE01AFB-559C-49C2-AF83-836728682562}" type="slidenum">
              <a:rPr kumimoji="1" lang="ja-JP" altLang="en-US" smtClean="0"/>
              <a:t>28</a:t>
            </a:fld>
            <a:endParaRPr kumimoji="1" lang="ja-JP" altLang="en-US"/>
          </a:p>
        </p:txBody>
      </p:sp>
      <p:sp>
        <p:nvSpPr>
          <p:cNvPr id="5" name="タイトル 1"/>
          <p:cNvSpPr>
            <a:spLocks noGrp="1"/>
          </p:cNvSpPr>
          <p:nvPr>
            <p:ph type="title"/>
          </p:nvPr>
        </p:nvSpPr>
        <p:spPr>
          <a:xfrm>
            <a:off x="533996" y="384897"/>
            <a:ext cx="10972800" cy="634082"/>
          </a:xfrm>
        </p:spPr>
        <p:txBody>
          <a:bodyPr>
            <a:normAutofit/>
          </a:bodyPr>
          <a:lstStyle/>
          <a:p>
            <a:r>
              <a:rPr kumimoji="1" lang="ja-JP" altLang="en-US" sz="2800">
                <a:latin typeface="メイリオ" panose="020B0604030504040204" pitchFamily="50" charset="-128"/>
                <a:ea typeface="メイリオ" panose="020B0604030504040204" pitchFamily="50" charset="-128"/>
              </a:rPr>
              <a:t>よくある質問（</a:t>
            </a:r>
            <a:r>
              <a:rPr kumimoji="1" lang="en-US" altLang="ja-JP" sz="2800">
                <a:latin typeface="メイリオ" panose="020B0604030504040204" pitchFamily="50" charset="-128"/>
                <a:ea typeface="メイリオ" panose="020B0604030504040204" pitchFamily="50" charset="-128"/>
              </a:rPr>
              <a:t>1/2</a:t>
            </a:r>
            <a:r>
              <a:rPr kumimoji="1" lang="ja-JP" altLang="en-US" sz="2800">
                <a:latin typeface="メイリオ" panose="020B0604030504040204" pitchFamily="50" charset="-128"/>
                <a:ea typeface="メイリオ" panose="020B0604030504040204" pitchFamily="50" charset="-128"/>
              </a:rPr>
              <a:t>）</a:t>
            </a:r>
          </a:p>
        </p:txBody>
      </p:sp>
      <p:graphicFrame>
        <p:nvGraphicFramePr>
          <p:cNvPr id="6" name="表 5"/>
          <p:cNvGraphicFramePr>
            <a:graphicFrameLocks noGrp="1"/>
          </p:cNvGraphicFramePr>
          <p:nvPr>
            <p:extLst>
              <p:ext uri="{D42A27DB-BD31-4B8C-83A1-F6EECF244321}">
                <p14:modId xmlns:p14="http://schemas.microsoft.com/office/powerpoint/2010/main" val="2454080327"/>
              </p:ext>
            </p:extLst>
          </p:nvPr>
        </p:nvGraphicFramePr>
        <p:xfrm>
          <a:off x="407731" y="941326"/>
          <a:ext cx="11503623" cy="5435112"/>
        </p:xfrm>
        <a:graphic>
          <a:graphicData uri="http://schemas.openxmlformats.org/drawingml/2006/table">
            <a:tbl>
              <a:tblPr firstRow="1" bandRow="1">
                <a:tableStyleId>{5C22544A-7EE6-4342-B048-85BDC9FD1C3A}</a:tableStyleId>
              </a:tblPr>
              <a:tblGrid>
                <a:gridCol w="2902225">
                  <a:extLst>
                    <a:ext uri="{9D8B030D-6E8A-4147-A177-3AD203B41FA5}">
                      <a16:colId xmlns:a16="http://schemas.microsoft.com/office/drawing/2014/main" val="1277977597"/>
                    </a:ext>
                  </a:extLst>
                </a:gridCol>
                <a:gridCol w="8601398">
                  <a:extLst>
                    <a:ext uri="{9D8B030D-6E8A-4147-A177-3AD203B41FA5}">
                      <a16:colId xmlns:a16="http://schemas.microsoft.com/office/drawing/2014/main" val="660451417"/>
                    </a:ext>
                  </a:extLst>
                </a:gridCol>
              </a:tblGrid>
              <a:tr h="353770">
                <a:tc>
                  <a:txBody>
                    <a:bodyPr/>
                    <a:lstStyle/>
                    <a:p>
                      <a:pPr algn="ctr"/>
                      <a:r>
                        <a:rPr kumimoji="1" lang="ja-JP" altLang="en-US" sz="2000">
                          <a:latin typeface="メイリオ" panose="020B0604030504040204" pitchFamily="50" charset="-128"/>
                          <a:ea typeface="メイリオ" panose="020B0604030504040204" pitchFamily="50" charset="-128"/>
                        </a:rPr>
                        <a:t>質問</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回答</a:t>
                      </a:r>
                    </a:p>
                  </a:txBody>
                  <a:tcPr/>
                </a:tc>
                <a:extLst>
                  <a:ext uri="{0D108BD9-81ED-4DB2-BD59-A6C34878D82A}">
                    <a16:rowId xmlns:a16="http://schemas.microsoft.com/office/drawing/2014/main" val="316137891"/>
                  </a:ext>
                </a:extLst>
              </a:tr>
              <a:tr h="411544">
                <a:tc>
                  <a:txBody>
                    <a:bodyPr/>
                    <a:lstStyle/>
                    <a:p>
                      <a:r>
                        <a:rPr lang="en-US" altLang="ja-JP"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給与明細とはどのようなサービスなのでしょうか？</a:t>
                      </a:r>
                      <a:endParaRPr lang="ja-JP" altLang="en-US" sz="1050">
                        <a:latin typeface="メイリオ" panose="020B0604030504040204" pitchFamily="50" charset="-128"/>
                        <a:ea typeface="メイリオ" panose="020B0604030504040204" pitchFamily="50" charset="-128"/>
                      </a:endParaRPr>
                    </a:p>
                  </a:txBody>
                  <a:tcPr/>
                </a:tc>
                <a:tc>
                  <a:txBody>
                    <a:bodyPr/>
                    <a:lstStyle/>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給与シリーズ</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と連携することで、給与明細書や賞与明細書、源泉徴収票等の帳票を社員に配信するサービスになります。</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詳細はリンク先をご確認ください。</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https://pca.jp/hub/payslip.html</a:t>
                      </a:r>
                      <a:endParaRPr lang="ja-JP" altLang="en-US" sz="105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563333689"/>
                  </a:ext>
                </a:extLst>
              </a:tr>
              <a:tr h="725557">
                <a:tc>
                  <a:txBody>
                    <a:bodyPr/>
                    <a:lstStyle/>
                    <a:p>
                      <a:r>
                        <a:rPr lang="ja-JP" altLang="en-US"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配信した給与明細は</a:t>
                      </a:r>
                      <a:r>
                        <a:rPr lang="en-US" altLang="ja-JP"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『PCA Hub</a:t>
                      </a:r>
                      <a:r>
                        <a:rPr lang="ja-JP" altLang="en-US"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 給与明細</a:t>
                      </a:r>
                      <a:r>
                        <a:rPr lang="en-US" altLang="ja-JP"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上にいつまで保存されますか？</a:t>
                      </a:r>
                      <a:endParaRPr kumimoji="1" lang="ja-JP" altLang="en-US" sz="105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明細を公開してから（閲覧可能な状態になってから）設定した公開期間を過ぎるまで保存され、閲覧やダウンロードが可能です。</a:t>
                      </a:r>
                    </a:p>
                    <a:p>
                      <a:r>
                        <a:rPr lang="ja-JP" altLang="en-US" sz="1050" b="0" i="0" u="none" strike="noStrike" cap="none" dirty="0">
                          <a:solidFill>
                            <a:schemeClr val="dk1"/>
                          </a:solidFill>
                          <a:effectLst/>
                          <a:latin typeface="メイリオ"/>
                          <a:ea typeface="メイリオ"/>
                          <a:cs typeface="+mn-cs"/>
                          <a:sym typeface="Arial"/>
                        </a:rPr>
                        <a:t>公開期間は</a:t>
                      </a:r>
                      <a:r>
                        <a:rPr lang="en-US" altLang="ja-JP" sz="1050" b="0" i="0" u="none" strike="noStrike" cap="none" dirty="0">
                          <a:solidFill>
                            <a:schemeClr val="dk1"/>
                          </a:solidFill>
                          <a:effectLst/>
                          <a:latin typeface="メイリオ"/>
                          <a:ea typeface="メイリオ"/>
                          <a:cs typeface="+mn-cs"/>
                          <a:sym typeface="Arial"/>
                        </a:rPr>
                        <a:t>1</a:t>
                      </a:r>
                      <a:r>
                        <a:rPr lang="ja-JP" altLang="en-US" sz="1050" b="0" i="0" u="none" strike="noStrike" cap="none" dirty="0">
                          <a:solidFill>
                            <a:schemeClr val="dk1"/>
                          </a:solidFill>
                          <a:effectLst/>
                          <a:latin typeface="メイリオ"/>
                          <a:ea typeface="メイリオ"/>
                          <a:cs typeface="+mn-cs"/>
                          <a:sym typeface="Arial"/>
                        </a:rPr>
                        <a:t>～</a:t>
                      </a:r>
                      <a:r>
                        <a:rPr lang="en-US" altLang="ja-JP" sz="1050" b="0" i="0" u="none" strike="noStrike" cap="none" dirty="0">
                          <a:solidFill>
                            <a:schemeClr val="dk1"/>
                          </a:solidFill>
                          <a:effectLst/>
                          <a:latin typeface="メイリオ"/>
                          <a:ea typeface="メイリオ"/>
                          <a:cs typeface="+mn-cs"/>
                          <a:sym typeface="Arial"/>
                        </a:rPr>
                        <a:t>10</a:t>
                      </a:r>
                      <a:r>
                        <a:rPr lang="ja-JP" altLang="en-US" sz="1050" b="0" i="0" u="none" strike="noStrike" cap="none" dirty="0">
                          <a:solidFill>
                            <a:schemeClr val="dk1"/>
                          </a:solidFill>
                          <a:effectLst/>
                          <a:latin typeface="メイリオ"/>
                          <a:ea typeface="メイリオ"/>
                          <a:cs typeface="+mn-cs"/>
                          <a:sym typeface="Arial"/>
                        </a:rPr>
                        <a:t>年の範囲で設定されています。管理者様にご確認ください。</a:t>
                      </a:r>
                    </a:p>
                    <a:p>
                      <a:r>
                        <a:rPr lang="en-US" altLang="ja-JP" sz="1050" b="1" i="0" u="none" strike="noStrike" cap="none" dirty="0">
                          <a:solidFill>
                            <a:schemeClr val="dk1"/>
                          </a:solidFill>
                          <a:effectLst/>
                          <a:latin typeface="メイリオ"/>
                          <a:ea typeface="メイリオ"/>
                          <a:cs typeface="+mn-cs"/>
                          <a:sym typeface="Arial"/>
                        </a:rPr>
                        <a:t>【</a:t>
                      </a:r>
                      <a:r>
                        <a:rPr lang="ja-JP" altLang="en-US" sz="1050" b="1" i="0" u="none" strike="noStrike" cap="none" dirty="0">
                          <a:solidFill>
                            <a:schemeClr val="dk1"/>
                          </a:solidFill>
                          <a:effectLst/>
                          <a:latin typeface="メイリオ"/>
                          <a:ea typeface="メイリオ"/>
                          <a:cs typeface="+mn-cs"/>
                          <a:sym typeface="Arial"/>
                        </a:rPr>
                        <a:t>注意</a:t>
                      </a:r>
                      <a:r>
                        <a:rPr lang="en-US" altLang="ja-JP" sz="1050" b="1" i="0" u="none" strike="noStrike" cap="none" dirty="0">
                          <a:solidFill>
                            <a:schemeClr val="dk1"/>
                          </a:solidFill>
                          <a:effectLst/>
                          <a:latin typeface="メイリオ"/>
                          <a:ea typeface="メイリオ"/>
                          <a:cs typeface="+mn-cs"/>
                          <a:sym typeface="Arial"/>
                        </a:rPr>
                        <a:t>】</a:t>
                      </a:r>
                      <a:endParaRPr lang="ja-JP" altLang="en-US" sz="1050" b="0" i="0" u="none" strike="noStrike" cap="none" dirty="0">
                        <a:solidFill>
                          <a:schemeClr val="dk1"/>
                        </a:solidFill>
                        <a:effectLst/>
                        <a:latin typeface="メイリオ"/>
                        <a:ea typeface="メイリオ"/>
                        <a:cs typeface="+mn-cs"/>
                        <a:sym typeface="Arial"/>
                      </a:endParaRP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退職等に伴い閲覧するライセンスを削除した場合は、公開期間にかかわらず閲覧は出来なくなります。</a:t>
                      </a:r>
                    </a:p>
                  </a:txBody>
                  <a:tcPr/>
                </a:tc>
                <a:extLst>
                  <a:ext uri="{0D108BD9-81ED-4DB2-BD59-A6C34878D82A}">
                    <a16:rowId xmlns:a16="http://schemas.microsoft.com/office/drawing/2014/main" val="1707043382"/>
                  </a:ext>
                </a:extLst>
              </a:tr>
              <a:tr h="1053548">
                <a:tc>
                  <a:txBody>
                    <a:bodyPr/>
                    <a:lstStyle/>
                    <a:p>
                      <a:r>
                        <a:rPr lang="ja-JP" altLang="en-US"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公開期間を過ぎた給与明細はどうなりますか？</a:t>
                      </a:r>
                      <a:endParaRPr kumimoji="1" lang="ja-JP" altLang="en-US" sz="105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公開期間を過ぎた場合は、自動的に</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 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上からデータが削除されます。</a:t>
                      </a: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なお、公開期間はファイルごとに記憶され、配信（アップロード）を行った時の設定に依存します。</a:t>
                      </a:r>
                    </a:p>
                    <a:p>
                      <a:r>
                        <a:rPr lang="en-US" altLang="ja-JP" sz="1050" b="1"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1"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例</a:t>
                      </a:r>
                      <a:r>
                        <a:rPr lang="en-US" altLang="ja-JP" sz="1050" b="1"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endPar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8</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月分給与明細を公開期間</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5</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年で配信した後に公開期間を</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3</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年に変更し、</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9</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月分給与明細を配信した場合</a:t>
                      </a:r>
                    </a:p>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8</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月分：</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5</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年後に削除されます。</a:t>
                      </a:r>
                    </a:p>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9</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月分：</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3</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年後に削除されます。</a:t>
                      </a:r>
                    </a:p>
                  </a:txBody>
                  <a:tcPr/>
                </a:tc>
                <a:extLst>
                  <a:ext uri="{0D108BD9-81ED-4DB2-BD59-A6C34878D82A}">
                    <a16:rowId xmlns:a16="http://schemas.microsoft.com/office/drawing/2014/main" val="4153848671"/>
                  </a:ext>
                </a:extLst>
              </a:tr>
              <a:tr h="540689">
                <a:tc>
                  <a:txBody>
                    <a:bodyPr/>
                    <a:lstStyle/>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は、</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Windows</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以外のパソコンやタブレット、スマートフォンでも使用できますか？</a:t>
                      </a:r>
                      <a:endParaRPr kumimoji="1" lang="ja-JP" altLang="en-US" sz="1050" dirty="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a:ea typeface="メイリオ"/>
                          <a:cs typeface="+mn-cs"/>
                          <a:sym typeface="Arial"/>
                        </a:rPr>
                        <a:t>端末の種類を問わず、「</a:t>
                      </a:r>
                      <a:r>
                        <a:rPr lang="en-US" altLang="ja-JP" sz="1050" b="0" i="0" u="none" strike="noStrike" cap="none" dirty="0">
                          <a:solidFill>
                            <a:schemeClr val="dk1"/>
                          </a:solidFill>
                          <a:effectLst/>
                          <a:latin typeface="メイリオ"/>
                          <a:ea typeface="メイリオ"/>
                          <a:cs typeface="+mn-cs"/>
                          <a:sym typeface="Arial"/>
                        </a:rPr>
                        <a:t>Microsoft Edge</a:t>
                      </a:r>
                      <a:r>
                        <a:rPr lang="ja-JP" altLang="en-US" sz="1050" b="0" i="0" u="none" strike="noStrike" cap="none" dirty="0">
                          <a:solidFill>
                            <a:schemeClr val="dk1"/>
                          </a:solidFill>
                          <a:effectLst/>
                          <a:latin typeface="メイリオ"/>
                          <a:ea typeface="メイリオ"/>
                          <a:cs typeface="+mn-cs"/>
                          <a:sym typeface="Arial"/>
                        </a:rPr>
                        <a:t>」「</a:t>
                      </a:r>
                      <a:r>
                        <a:rPr lang="en-US" altLang="ja-JP" sz="1050" b="0" i="0" u="none" strike="noStrike" cap="none" dirty="0">
                          <a:solidFill>
                            <a:schemeClr val="dk1"/>
                          </a:solidFill>
                          <a:effectLst/>
                          <a:latin typeface="メイリオ"/>
                          <a:ea typeface="メイリオ"/>
                          <a:cs typeface="+mn-cs"/>
                          <a:sym typeface="Arial"/>
                        </a:rPr>
                        <a:t>Google Chrome</a:t>
                      </a:r>
                      <a:r>
                        <a:rPr lang="ja-JP" altLang="en-US" sz="1050" b="0" i="0" u="none" strike="noStrike" cap="none" dirty="0">
                          <a:solidFill>
                            <a:schemeClr val="dk1"/>
                          </a:solidFill>
                          <a:effectLst/>
                          <a:latin typeface="メイリオ"/>
                          <a:ea typeface="メイリオ"/>
                          <a:cs typeface="+mn-cs"/>
                          <a:sym typeface="Arial"/>
                        </a:rPr>
                        <a:t>」「</a:t>
                      </a:r>
                      <a:r>
                        <a:rPr lang="en-US" altLang="ja-JP" sz="1050" b="0" i="0" u="none" strike="noStrike" cap="none" dirty="0">
                          <a:solidFill>
                            <a:schemeClr val="dk1"/>
                          </a:solidFill>
                          <a:effectLst/>
                          <a:latin typeface="メイリオ"/>
                          <a:ea typeface="メイリオ"/>
                          <a:cs typeface="+mn-cs"/>
                          <a:sym typeface="Arial"/>
                        </a:rPr>
                        <a:t>Apple Safari</a:t>
                      </a:r>
                      <a:r>
                        <a:rPr lang="ja-JP" altLang="en-US" sz="1050" b="0" i="0" u="none" strike="noStrike" cap="none" dirty="0">
                          <a:solidFill>
                            <a:schemeClr val="dk1"/>
                          </a:solidFill>
                          <a:effectLst/>
                          <a:latin typeface="メイリオ"/>
                          <a:ea typeface="メイリオ"/>
                          <a:cs typeface="+mn-cs"/>
                          <a:sym typeface="Arial"/>
                        </a:rPr>
                        <a:t>」が正常に動作する</a:t>
                      </a:r>
                      <a:r>
                        <a:rPr lang="en-US" altLang="ja-JP" sz="1050" b="0" i="0" u="none" strike="noStrike" cap="none" dirty="0">
                          <a:solidFill>
                            <a:schemeClr val="dk1"/>
                          </a:solidFill>
                          <a:effectLst/>
                          <a:latin typeface="メイリオ"/>
                          <a:ea typeface="メイリオ"/>
                          <a:cs typeface="+mn-cs"/>
                          <a:sym typeface="Arial"/>
                        </a:rPr>
                        <a:t>OS</a:t>
                      </a:r>
                      <a:r>
                        <a:rPr lang="ja-JP" altLang="en-US" sz="1050" b="0" i="0" u="none" strike="noStrike" cap="none" dirty="0">
                          <a:solidFill>
                            <a:schemeClr val="dk1"/>
                          </a:solidFill>
                          <a:effectLst/>
                          <a:latin typeface="メイリオ"/>
                          <a:ea typeface="メイリオ"/>
                          <a:cs typeface="+mn-cs"/>
                          <a:sym typeface="Arial"/>
                        </a:rPr>
                        <a:t>を搭載し、インターネットに接続できる端末であれば</a:t>
                      </a:r>
                      <a:r>
                        <a:rPr lang="en-US" altLang="ja-JP" sz="1050" b="0" i="0" u="none" strike="noStrike" cap="none" dirty="0">
                          <a:solidFill>
                            <a:schemeClr val="dk1"/>
                          </a:solidFill>
                          <a:effectLst/>
                          <a:latin typeface="メイリオ"/>
                          <a:ea typeface="メイリオ"/>
                          <a:cs typeface="+mn-cs"/>
                          <a:sym typeface="Arial"/>
                        </a:rPr>
                        <a:t>Windows</a:t>
                      </a:r>
                      <a:r>
                        <a:rPr lang="ja-JP" altLang="en-US" sz="1050" b="0" i="0" u="none" strike="noStrike" cap="none" dirty="0">
                          <a:solidFill>
                            <a:schemeClr val="dk1"/>
                          </a:solidFill>
                          <a:effectLst/>
                          <a:latin typeface="メイリオ"/>
                          <a:ea typeface="メイリオ"/>
                          <a:cs typeface="+mn-cs"/>
                          <a:sym typeface="Arial"/>
                        </a:rPr>
                        <a:t>以外でもご利用いただけます。</a:t>
                      </a:r>
                      <a:br>
                        <a:rPr lang="ja-JP" altLang="en-US" sz="1050" dirty="0">
                          <a:latin typeface="メイリオ"/>
                          <a:ea typeface="メイリオ"/>
                        </a:rPr>
                      </a:br>
                      <a:r>
                        <a:rPr lang="ja-JP" altLang="en-US" sz="1050" b="0" i="0" u="none" strike="noStrike" cap="none" dirty="0">
                          <a:solidFill>
                            <a:schemeClr val="dk1"/>
                          </a:solidFill>
                          <a:effectLst/>
                          <a:latin typeface="メイリオ"/>
                          <a:ea typeface="メイリオ"/>
                          <a:cs typeface="+mn-cs"/>
                          <a:sym typeface="Arial"/>
                        </a:rPr>
                        <a:t>スマートフォンでの利用も基本的には可能ですが、端末によっては画面表示が正しくされない可能性もあります。</a:t>
                      </a:r>
                      <a:endParaRPr kumimoji="1" lang="ja-JP" altLang="en-US" sz="1050" dirty="0">
                        <a:latin typeface="メイリオ"/>
                        <a:ea typeface="メイリオ"/>
                      </a:endParaRPr>
                    </a:p>
                  </a:txBody>
                  <a:tcPr/>
                </a:tc>
                <a:extLst>
                  <a:ext uri="{0D108BD9-81ED-4DB2-BD59-A6C34878D82A}">
                    <a16:rowId xmlns:a16="http://schemas.microsoft.com/office/drawing/2014/main" val="4087901051"/>
                  </a:ext>
                </a:extLst>
              </a:tr>
              <a:tr h="996804">
                <a:tc>
                  <a:txBody>
                    <a:bodyPr/>
                    <a:lstStyle/>
                    <a:p>
                      <a:r>
                        <a:rPr lang="en-US" altLang="ja-JP" sz="1050" b="0" i="0" u="none" strike="noStrike" cap="none" dirty="0">
                          <a:solidFill>
                            <a:schemeClr val="dk1"/>
                          </a:solidFill>
                          <a:effectLst/>
                          <a:latin typeface="メイリオ"/>
                          <a:ea typeface="メイリオ"/>
                          <a:cs typeface="+mn-cs"/>
                          <a:sym typeface="Arial"/>
                        </a:rPr>
                        <a:t>『PCA Hub </a:t>
                      </a:r>
                      <a:r>
                        <a:rPr lang="en-US" altLang="ja-JP" sz="1050" b="0" i="0" u="none" strike="noStrike" cap="none" dirty="0" err="1">
                          <a:solidFill>
                            <a:schemeClr val="dk1"/>
                          </a:solidFill>
                          <a:effectLst/>
                          <a:latin typeface="メイリオ"/>
                          <a:ea typeface="メイリオ"/>
                          <a:cs typeface="+mn-cs"/>
                          <a:sym typeface="Arial"/>
                        </a:rPr>
                        <a:t>eDOC</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給与明細</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取引明細</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年末調整</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労務管理</a:t>
                      </a:r>
                      <a:r>
                        <a:rPr lang="en-US" altLang="ja-JP" sz="1050" b="0" i="0" u="none" strike="noStrike" cap="none" dirty="0">
                          <a:solidFill>
                            <a:schemeClr val="dk1"/>
                          </a:solidFill>
                          <a:effectLst/>
                          <a:latin typeface="メイリオ"/>
                          <a:ea typeface="メイリオ"/>
                          <a:cs typeface="+mn-cs"/>
                          <a:sym typeface="Arial"/>
                        </a:rPr>
                        <a:t>』</a:t>
                      </a:r>
                      <a:r>
                        <a:rPr lang="ja-JP" altLang="en-US" sz="1050" b="0" i="0" u="none" strike="noStrike" cap="none" dirty="0">
                          <a:solidFill>
                            <a:schemeClr val="dk1"/>
                          </a:solidFill>
                          <a:effectLst/>
                          <a:latin typeface="メイリオ"/>
                          <a:ea typeface="メイリオ"/>
                          <a:cs typeface="+mn-cs"/>
                          <a:sym typeface="Arial"/>
                        </a:rPr>
                        <a:t>にアクセスすると、「次回から自動的にログインする」にチェックを付けているにもかかわらず毎回ログイン画面が表示されます。</a:t>
                      </a:r>
                      <a:endParaRPr kumimoji="1" lang="ja-JP" altLang="en-US" sz="1050" dirty="0">
                        <a:latin typeface="メイリオ"/>
                        <a:ea typeface="メイリオ"/>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前回の利用時にログアウトをしていないにも関わらず都度ログインを求められる場合は、ログイン画面そのものをブラウザのブックマーク（お気に入り）に登録している可能性があります。</a:t>
                      </a: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お気に入り登録はポータルサイトなどログイン後の画面で行い、そちらからアクセスしてみてください。</a:t>
                      </a:r>
                      <a:b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b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それ以外の場合は、ブラウザ側の設定の可能性が考えられます。</a:t>
                      </a: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パスワードなどは</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cookie</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に保存されますので、セキュリティやブラウザで</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cookie</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が保存されないような設定になっていないかをご確認ください。</a:t>
                      </a:r>
                    </a:p>
                  </a:txBody>
                  <a:tcPr/>
                </a:tc>
                <a:extLst>
                  <a:ext uri="{0D108BD9-81ED-4DB2-BD59-A6C34878D82A}">
                    <a16:rowId xmlns:a16="http://schemas.microsoft.com/office/drawing/2014/main" val="3774654653"/>
                  </a:ext>
                </a:extLst>
              </a:tr>
              <a:tr h="9968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05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ログイン時の二段階認証は必要ですか？</a:t>
                      </a:r>
                      <a:endParaRPr kumimoji="1" lang="ja-JP" altLang="en-US" sz="1050" dirty="0">
                        <a:solidFill>
                          <a:schemeClr val="tx1"/>
                        </a:solidFill>
                        <a:latin typeface="メイリオ" panose="020B0604030504040204" pitchFamily="50" charset="-128"/>
                        <a:ea typeface="メイリオ" panose="020B0604030504040204" pitchFamily="50" charset="-128"/>
                      </a:endParaRPr>
                    </a:p>
                    <a:p>
                      <a:endParaRPr kumimoji="1" lang="ja-JP" altLang="en-US" sz="1050" dirty="0">
                        <a:latin typeface="メイリオ"/>
                        <a:ea typeface="メイリオ"/>
                      </a:endParaRPr>
                    </a:p>
                  </a:txBody>
                  <a:tcPr/>
                </a:tc>
                <a:tc>
                  <a:txBody>
                    <a:bodyPr/>
                    <a:lstStyle/>
                    <a:p>
                      <a:pPr marL="0" lvl="0" indent="0" algn="l">
                        <a:lnSpc>
                          <a:spcPct val="100000"/>
                        </a:lnSpc>
                        <a:buNone/>
                      </a:pPr>
                      <a:r>
                        <a:rPr lang="en-US" altLang="ja-JP" sz="1050" b="0" i="0" u="none" strike="noStrike" cap="none" baseline="0" noProof="0" dirty="0">
                          <a:solidFill>
                            <a:srgbClr val="000000"/>
                          </a:solidFill>
                          <a:effectLst/>
                          <a:latin typeface="メイリオ"/>
                          <a:ea typeface="メイリオ"/>
                        </a:rPr>
                        <a:t>【</a:t>
                      </a:r>
                      <a:r>
                        <a:rPr lang="ja-JP" altLang="ja-JP" sz="1050" b="0" i="0" u="none" strike="noStrike" cap="none" baseline="0" noProof="0" dirty="0">
                          <a:solidFill>
                            <a:srgbClr val="000000"/>
                          </a:solidFill>
                          <a:effectLst/>
                          <a:latin typeface="メイリオ"/>
                          <a:ea typeface="メイリオ"/>
                        </a:rPr>
                        <a:t>パスキーが未設定で、メール認証で２段階ログイン</a:t>
                      </a:r>
                      <a:r>
                        <a:rPr lang="ja-JP" altLang="en-US" sz="1050" b="0" i="0" u="none" strike="noStrike" cap="none" baseline="0" noProof="0" dirty="0">
                          <a:solidFill>
                            <a:srgbClr val="000000"/>
                          </a:solidFill>
                          <a:effectLst/>
                          <a:latin typeface="メイリオ"/>
                          <a:ea typeface="メイリオ"/>
                        </a:rPr>
                        <a:t>に</a:t>
                      </a:r>
                      <a:r>
                        <a:rPr lang="ja-JP" altLang="ja-JP" sz="1050" b="0" i="0" u="none" strike="noStrike" cap="none" baseline="0" noProof="0" dirty="0">
                          <a:solidFill>
                            <a:srgbClr val="000000"/>
                          </a:solidFill>
                          <a:effectLst/>
                          <a:latin typeface="メイリオ"/>
                          <a:ea typeface="メイリオ"/>
                        </a:rPr>
                        <a:t>進んだ場合</a:t>
                      </a:r>
                      <a:r>
                        <a:rPr lang="en-US" altLang="ja-JP" sz="1050" b="0" i="0" u="none" strike="noStrike" cap="none" baseline="0" noProof="0" dirty="0">
                          <a:solidFill>
                            <a:srgbClr val="000000"/>
                          </a:solidFill>
                          <a:effectLst/>
                          <a:latin typeface="メイリオ"/>
                          <a:ea typeface="メイリオ"/>
                        </a:rPr>
                        <a:t>】</a:t>
                      </a:r>
                      <a:endParaRPr lang="ja-JP" altLang="en-US" sz="1050" dirty="0"/>
                    </a:p>
                    <a:p>
                      <a:pPr marL="0" lvl="0" indent="0" algn="l">
                        <a:lnSpc>
                          <a:spcPct val="100000"/>
                        </a:lnSpc>
                        <a:buNone/>
                      </a:pPr>
                      <a:r>
                        <a:rPr lang="ja-JP" altLang="ja-JP" sz="1050" b="0" i="0" u="none" strike="noStrike" cap="none" baseline="0" noProof="0" dirty="0">
                          <a:solidFill>
                            <a:srgbClr val="000000"/>
                          </a:solidFill>
                          <a:effectLst/>
                          <a:latin typeface="メイリオ"/>
                          <a:ea typeface="メイリオ"/>
                        </a:rPr>
                        <a:t>２段階認証が必要です。</a:t>
                      </a:r>
                      <a:endParaRPr lang="ja-JP" altLang="ja-JP" sz="1050" dirty="0"/>
                    </a:p>
                    <a:p>
                      <a:pPr marL="0" lvl="0" indent="0" algn="l">
                        <a:lnSpc>
                          <a:spcPct val="100000"/>
                        </a:lnSpc>
                        <a:buNone/>
                      </a:pPr>
                      <a:r>
                        <a:rPr lang="ja-JP" altLang="ja-JP" sz="1050" b="0" i="0" u="none" strike="noStrike" cap="none" baseline="0" noProof="0" dirty="0">
                          <a:solidFill>
                            <a:srgbClr val="000000"/>
                          </a:solidFill>
                          <a:effectLst/>
                          <a:latin typeface="メイリオ"/>
                          <a:ea typeface="メイリオ"/>
                        </a:rPr>
                        <a:t>ログイン画面で、ログイン名またはメールアドレスを入力し［次へ］で進みます。</a:t>
                      </a:r>
                      <a:endParaRPr lang="ja-JP" altLang="ja-JP" sz="1050" dirty="0"/>
                    </a:p>
                    <a:p>
                      <a:pPr marL="0" lvl="0" indent="0" algn="l">
                        <a:lnSpc>
                          <a:spcPct val="100000"/>
                        </a:lnSpc>
                        <a:buNone/>
                      </a:pPr>
                      <a:endParaRPr lang="ja-JP" altLang="ja-JP" sz="1050" b="0" i="0" u="none" strike="noStrike" cap="none" baseline="0" noProof="0" dirty="0">
                        <a:solidFill>
                          <a:srgbClr val="000000"/>
                        </a:solidFill>
                        <a:effectLst/>
                        <a:latin typeface="メイリオ"/>
                        <a:ea typeface="メイリオ"/>
                      </a:endParaRPr>
                    </a:p>
                    <a:p>
                      <a:pPr marL="0" lvl="0" indent="0" algn="l">
                        <a:lnSpc>
                          <a:spcPct val="100000"/>
                        </a:lnSpc>
                        <a:buNone/>
                      </a:pPr>
                      <a:r>
                        <a:rPr lang="en-US" altLang="ja-JP" sz="1100" b="0" i="0" u="none" strike="noStrike" cap="none" baseline="0" noProof="0" dirty="0">
                          <a:solidFill>
                            <a:srgbClr val="000000"/>
                          </a:solidFill>
                          <a:effectLst/>
                          <a:latin typeface="Meiryo"/>
                        </a:rPr>
                        <a:t>【</a:t>
                      </a:r>
                      <a:r>
                        <a:rPr lang="ja-JP" altLang="en-US" sz="1050" b="0" i="0" u="none" strike="noStrike" cap="none" baseline="0" noProof="0" dirty="0">
                          <a:solidFill>
                            <a:srgbClr val="000000"/>
                          </a:solidFill>
                          <a:effectLst/>
                          <a:latin typeface="メイリオ"/>
                          <a:ea typeface="メイリオ"/>
                        </a:rPr>
                        <a:t>パスキーを設定している場合】</a:t>
                      </a:r>
                      <a:endParaRPr lang="ja-JP" altLang="en-US" sz="1050" dirty="0"/>
                    </a:p>
                    <a:p>
                      <a:pPr marL="0" lvl="0" indent="0" algn="l">
                        <a:lnSpc>
                          <a:spcPct val="100000"/>
                        </a:lnSpc>
                        <a:buNone/>
                      </a:pPr>
                      <a:r>
                        <a:rPr lang="ja-JP" altLang="en-US" sz="1050" b="0" i="0" u="none" strike="noStrike" cap="none" baseline="0" noProof="0" dirty="0">
                          <a:solidFill>
                            <a:srgbClr val="000000"/>
                          </a:solidFill>
                          <a:effectLst/>
                          <a:latin typeface="メイリオ"/>
                          <a:ea typeface="メイリオ"/>
                        </a:rPr>
                        <a:t>パスキーでログインした場合、２段階認証は不要です。</a:t>
                      </a:r>
                      <a:endParaRPr lang="ja-JP" altLang="en-US" sz="1050" dirty="0"/>
                    </a:p>
                    <a:p>
                      <a:pPr marL="0" lvl="0" indent="0" algn="l">
                        <a:lnSpc>
                          <a:spcPct val="100000"/>
                        </a:lnSpc>
                        <a:buNone/>
                      </a:pPr>
                      <a:r>
                        <a:rPr lang="ja-JP" altLang="en-US" sz="1050" b="0" i="0" u="none" strike="noStrike" cap="none" baseline="0" noProof="0" dirty="0">
                          <a:solidFill>
                            <a:srgbClr val="000000"/>
                          </a:solidFill>
                          <a:effectLst/>
                          <a:latin typeface="メイリオ"/>
                          <a:ea typeface="メイリオ"/>
                        </a:rPr>
                        <a:t>ログイン画面で、ログイン名またはメールアドレスを入力し［次へ］で進みます。</a:t>
                      </a:r>
                      <a:endPar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txBody>
                  <a:tcPr/>
                </a:tc>
                <a:extLst>
                  <a:ext uri="{0D108BD9-81ED-4DB2-BD59-A6C34878D82A}">
                    <a16:rowId xmlns:a16="http://schemas.microsoft.com/office/drawing/2014/main" val="3418579809"/>
                  </a:ext>
                </a:extLst>
              </a:tr>
            </a:tbl>
          </a:graphicData>
        </a:graphic>
      </p:graphicFrame>
    </p:spTree>
    <p:extLst>
      <p:ext uri="{BB962C8B-B14F-4D97-AF65-F5344CB8AC3E}">
        <p14:creationId xmlns:p14="http://schemas.microsoft.com/office/powerpoint/2010/main" val="170026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D49D6-39DB-5676-813E-EA827A047FE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18DCB69-5A90-D375-4F83-A09BA3EB1749}"/>
              </a:ext>
            </a:extLst>
          </p:cNvPr>
          <p:cNvSpPr>
            <a:spLocks noGrp="1"/>
          </p:cNvSpPr>
          <p:nvPr>
            <p:ph type="sldNum" sz="quarter" idx="12"/>
          </p:nvPr>
        </p:nvSpPr>
        <p:spPr/>
        <p:txBody>
          <a:bodyPr/>
          <a:lstStyle/>
          <a:p>
            <a:fld id="{8DE01AFB-559C-49C2-AF83-836728682562}"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93AD51A8-E459-E569-35CF-A0912F3A7C09}"/>
              </a:ext>
            </a:extLst>
          </p:cNvPr>
          <p:cNvSpPr txBox="1"/>
          <p:nvPr/>
        </p:nvSpPr>
        <p:spPr>
          <a:xfrm>
            <a:off x="454665" y="1221801"/>
            <a:ext cx="11282669" cy="5398401"/>
          </a:xfrm>
          <a:prstGeom prst="rect">
            <a:avLst/>
          </a:prstGeom>
          <a:noFill/>
        </p:spPr>
        <p:txBody>
          <a:bodyPr wrap="square" lIns="91440" tIns="45720" rIns="91440" bIns="45720" anchor="t">
            <a:spAutoFit/>
          </a:bodyPr>
          <a:lstStyle/>
          <a:p>
            <a:pPr>
              <a:lnSpc>
                <a:spcPct val="120000"/>
              </a:lnSpc>
            </a:pPr>
            <a:r>
              <a:rPr lang="en-US" altLang="ja-JP" sz="1600" dirty="0">
                <a:solidFill>
                  <a:schemeClr val="tx1"/>
                </a:solidFill>
                <a:latin typeface="メイリオ" panose="020B0604030504040204" pitchFamily="50" charset="-128"/>
                <a:ea typeface="メイリオ" panose="020B0604030504040204" pitchFamily="50" charset="-128"/>
              </a:rPr>
              <a:t>P3</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6</a:t>
            </a:r>
            <a:r>
              <a:rPr lang="ja-JP" altLang="en-US" sz="1600" dirty="0">
                <a:solidFill>
                  <a:schemeClr val="tx1"/>
                </a:solidFill>
                <a:latin typeface="メイリオ" panose="020B0604030504040204" pitchFamily="50" charset="-128"/>
                <a:ea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rPr>
              <a:t>『PCA</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rPr>
              <a:t>Hub』</a:t>
            </a:r>
            <a:r>
              <a:rPr kumimoji="1" lang="ja-JP" altLang="en-US" sz="1600" dirty="0">
                <a:solidFill>
                  <a:schemeClr val="tx1"/>
                </a:solidFill>
                <a:latin typeface="メイリオ" panose="020B0604030504040204" pitchFamily="50" charset="-128"/>
                <a:ea typeface="メイリオ" panose="020B0604030504040204" pitchFamily="50" charset="-128"/>
              </a:rPr>
              <a:t>へのアカウント設定方法</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r>
              <a:rPr kumimoji="1" lang="ja-JP" altLang="en-US" sz="1600" dirty="0">
                <a:solidFill>
                  <a:schemeClr val="tx1"/>
                </a:solidFill>
                <a:latin typeface="メイリオ" panose="020B0604030504040204" pitchFamily="50" charset="-128"/>
                <a:ea typeface="メイリオ" panose="020B0604030504040204" pitchFamily="50" charset="-128"/>
              </a:rPr>
              <a:t>　　　　・管理者様が送付した「アカウント設定リクエストメール」から社員様がアカウント設定を行う手順になります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r>
              <a:rPr lang="en-US" altLang="ja-JP" sz="1600" dirty="0">
                <a:solidFill>
                  <a:schemeClr val="tx1"/>
                </a:solidFill>
                <a:latin typeface="メイリオ" panose="020B0604030504040204" pitchFamily="50" charset="-128"/>
                <a:ea typeface="メイリオ" panose="020B0604030504040204" pitchFamily="50" charset="-128"/>
              </a:rPr>
              <a:t>P7</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13	</a:t>
            </a:r>
            <a:r>
              <a:rPr kumimoji="1" lang="en-US" altLang="ja-JP" sz="1600" dirty="0">
                <a:solidFill>
                  <a:schemeClr val="tx1"/>
                </a:solidFill>
                <a:latin typeface="メイリオ" panose="020B0604030504040204" pitchFamily="50" charset="-128"/>
                <a:ea typeface="メイリオ" panose="020B0604030504040204" pitchFamily="50" charset="-128"/>
              </a:rPr>
              <a:t>『PCA</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rPr>
              <a:t>Hub』</a:t>
            </a:r>
            <a:r>
              <a:rPr kumimoji="1" lang="ja-JP" altLang="en-US" sz="1600" dirty="0">
                <a:solidFill>
                  <a:schemeClr val="tx1"/>
                </a:solidFill>
                <a:latin typeface="メイリオ" panose="020B0604030504040204" pitchFamily="50" charset="-128"/>
                <a:ea typeface="メイリオ" panose="020B0604030504040204" pitchFamily="50" charset="-128"/>
              </a:rPr>
              <a:t>へのメールアドレス登録からアカウント設定方法（</a:t>
            </a:r>
            <a:r>
              <a:rPr lang="en-US" altLang="ja-JP" sz="1600" dirty="0">
                <a:solidFill>
                  <a:schemeClr val="tx1"/>
                </a:solidFill>
                <a:latin typeface="メイリオ" panose="020B0604030504040204" pitchFamily="50" charset="-128"/>
                <a:ea typeface="メイリオ" panose="020B0604030504040204" pitchFamily="50" charset="-128"/>
              </a:rPr>
              <a:t>QR</a:t>
            </a:r>
            <a:r>
              <a:rPr lang="ja-JP" altLang="en-US" sz="1600" dirty="0">
                <a:solidFill>
                  <a:schemeClr val="tx1"/>
                </a:solidFill>
                <a:latin typeface="メイリオ" panose="020B0604030504040204" pitchFamily="50" charset="-128"/>
                <a:ea typeface="メイリオ" panose="020B0604030504040204" pitchFamily="50" charset="-128"/>
              </a:rPr>
              <a:t>コード、または</a:t>
            </a:r>
            <a:r>
              <a:rPr lang="en-US" altLang="ja-JP" sz="1600" dirty="0">
                <a:solidFill>
                  <a:schemeClr val="tx1"/>
                </a:solidFill>
                <a:latin typeface="メイリオ" panose="020B0604030504040204" pitchFamily="50" charset="-128"/>
                <a:ea typeface="メイリオ" panose="020B0604030504040204" pitchFamily="50" charset="-128"/>
              </a:rPr>
              <a:t>URL</a:t>
            </a:r>
            <a:r>
              <a:rPr lang="ja-JP" altLang="en-US" sz="1600" dirty="0">
                <a:solidFill>
                  <a:schemeClr val="tx1"/>
                </a:solidFill>
                <a:latin typeface="メイリオ" panose="020B0604030504040204" pitchFamily="50" charset="-128"/>
                <a:ea typeface="メイリオ" panose="020B0604030504040204" pitchFamily="50" charset="-128"/>
              </a:rPr>
              <a:t>を使用した場合</a:t>
            </a:r>
            <a:r>
              <a:rPr kumimoji="1" lang="ja-JP" altLang="en-US" sz="1600" dirty="0">
                <a:solidFill>
                  <a:schemeClr val="tx1"/>
                </a:solidFill>
                <a:latin typeface="メイリオ" panose="020B0604030504040204" pitchFamily="50" charset="-128"/>
                <a:ea typeface="メイリオ" panose="020B0604030504040204" pitchFamily="50" charset="-128"/>
              </a:rPr>
              <a:t>）</a:t>
            </a:r>
            <a:endParaRPr kumimoji="1" lang="en-US" altLang="ja-JP" sz="1600" strike="sngStrike" dirty="0">
              <a:solidFill>
                <a:schemeClr val="tx1"/>
              </a:solidFill>
              <a:latin typeface="メイリオ" panose="020B0604030504040204" pitchFamily="50" charset="-128"/>
              <a:ea typeface="メイリオ" panose="020B0604030504040204" pitchFamily="50" charset="-128"/>
            </a:endParaRPr>
          </a:p>
          <a:p>
            <a:pPr>
              <a:lnSpc>
                <a:spcPct val="120000"/>
              </a:lnSpc>
            </a:pPr>
            <a:r>
              <a:rPr kumimoji="1" lang="en-US" altLang="ja-JP"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・社員様が</a:t>
            </a:r>
            <a:r>
              <a:rPr lang="en-US" altLang="ja-JP" sz="1600" dirty="0">
                <a:solidFill>
                  <a:schemeClr val="tx1"/>
                </a:solidFill>
                <a:latin typeface="メイリオ" panose="020B0604030504040204" pitchFamily="50" charset="-128"/>
                <a:ea typeface="メイリオ" panose="020B0604030504040204" pitchFamily="50" charset="-128"/>
              </a:rPr>
              <a:t>QR</a:t>
            </a:r>
            <a:r>
              <a:rPr lang="ja-JP" altLang="en-US" sz="1600" dirty="0">
                <a:solidFill>
                  <a:schemeClr val="tx1"/>
                </a:solidFill>
                <a:latin typeface="メイリオ" panose="020B0604030504040204" pitchFamily="50" charset="-128"/>
                <a:ea typeface="メイリオ" panose="020B0604030504040204" pitchFamily="50" charset="-128"/>
              </a:rPr>
              <a:t>コード、または</a:t>
            </a:r>
            <a:r>
              <a:rPr lang="en-US" altLang="ja-JP" sz="1600" dirty="0">
                <a:solidFill>
                  <a:schemeClr val="tx1"/>
                </a:solidFill>
                <a:latin typeface="メイリオ" panose="020B0604030504040204" pitchFamily="50" charset="-128"/>
                <a:ea typeface="メイリオ" panose="020B0604030504040204" pitchFamily="50" charset="-128"/>
              </a:rPr>
              <a:t>URL</a:t>
            </a:r>
            <a:r>
              <a:rPr lang="ja-JP" altLang="en-US" sz="1600" dirty="0">
                <a:solidFill>
                  <a:schemeClr val="tx1"/>
                </a:solidFill>
                <a:latin typeface="メイリオ" panose="020B0604030504040204" pitchFamily="50" charset="-128"/>
                <a:ea typeface="メイリオ" panose="020B0604030504040204" pitchFamily="50" charset="-128"/>
              </a:rPr>
              <a:t>から明細配信を希望するメールアドレスを登録する</a:t>
            </a:r>
            <a:r>
              <a:rPr kumimoji="1" lang="ja-JP" altLang="en-US" sz="1600" dirty="0">
                <a:solidFill>
                  <a:schemeClr val="tx1"/>
                </a:solidFill>
                <a:latin typeface="メイリオ" panose="020B0604030504040204" pitchFamily="50" charset="-128"/>
                <a:ea typeface="メイリオ" panose="020B0604030504040204" pitchFamily="50" charset="-128"/>
              </a:rPr>
              <a:t>手順、 および管理者様が</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r>
              <a:rPr kumimoji="1" lang="en-US" altLang="ja-JP"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送付した「アカウント設定リクエストメール」から社員様がアカウント設定を行う手順になります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r>
              <a:rPr kumimoji="1" lang="ja-JP" altLang="en-US" sz="1600" dirty="0">
                <a:solidFill>
                  <a:srgbClr val="00B050"/>
                </a:solidFill>
                <a:latin typeface="メイリオ" panose="020B0604030504040204" pitchFamily="50" charset="-128"/>
                <a:ea typeface="メイリオ" panose="020B0604030504040204" pitchFamily="50" charset="-128"/>
              </a:rPr>
              <a:t>　</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r>
              <a:rPr lang="en-US" altLang="ja-JP" sz="1600" dirty="0">
                <a:solidFill>
                  <a:schemeClr val="tx1"/>
                </a:solidFill>
                <a:latin typeface="メイリオ" panose="020B0604030504040204" pitchFamily="50" charset="-128"/>
                <a:ea typeface="メイリオ" panose="020B0604030504040204" pitchFamily="50" charset="-128"/>
              </a:rPr>
              <a:t>P14</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17	</a:t>
            </a:r>
            <a:r>
              <a:rPr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初回ログイン</a:t>
            </a:r>
            <a:endParaRPr kumimoji="1" lang="en-US" altLang="ja-JP" sz="1600" dirty="0">
              <a:latin typeface="メイリオ" panose="020B0604030504040204" pitchFamily="50" charset="-128"/>
              <a:ea typeface="メイリオ" panose="020B0604030504040204" pitchFamily="50" charset="-128"/>
            </a:endParaRPr>
          </a:p>
          <a:p>
            <a:pPr>
              <a:lnSpc>
                <a:spcPct val="120000"/>
              </a:lnSpc>
            </a:pPr>
            <a:endParaRPr kumimoji="1" lang="en-US" altLang="ja-JP" sz="1600" dirty="0">
              <a:solidFill>
                <a:srgbClr val="5F5F5F"/>
              </a:solidFill>
              <a:latin typeface="メイリオ" panose="020B0604030504040204" pitchFamily="50" charset="-128"/>
              <a:ea typeface="メイリオ" panose="020B0604030504040204" pitchFamily="50" charset="-128"/>
            </a:endParaRPr>
          </a:p>
          <a:p>
            <a:pPr>
              <a:lnSpc>
                <a:spcPct val="120000"/>
              </a:lnSpc>
            </a:pPr>
            <a:r>
              <a:rPr lang="en-US" altLang="ja-JP" sz="1600" dirty="0">
                <a:solidFill>
                  <a:schemeClr val="tx1"/>
                </a:solidFill>
                <a:latin typeface="メイリオ" panose="020B0604030504040204" pitchFamily="50" charset="-128"/>
                <a:ea typeface="メイリオ" panose="020B0604030504040204" pitchFamily="50" charset="-128"/>
              </a:rPr>
              <a:t>P18</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21</a:t>
            </a:r>
            <a:r>
              <a:rPr kumimoji="1" lang="en-US" altLang="ja-JP" sz="1600" dirty="0">
                <a:latin typeface="メイリオ" panose="020B0604030504040204" pitchFamily="50" charset="-128"/>
                <a:ea typeface="メイリオ" panose="020B0604030504040204" pitchFamily="50" charset="-128"/>
              </a:rPr>
              <a:t>『PCA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給与明細</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利用のための同意確認</a:t>
            </a:r>
            <a:endParaRPr kumimoji="1" lang="en-US" altLang="ja-JP" dirty="0">
              <a:solidFill>
                <a:srgbClr val="5F5F5F"/>
              </a:solidFill>
              <a:latin typeface="Meiryo UI" panose="020B0604030504040204" pitchFamily="50" charset="-128"/>
              <a:ea typeface="Meiryo UI" panose="020B0604030504040204" pitchFamily="50" charset="-128"/>
            </a:endParaRPr>
          </a:p>
          <a:p>
            <a:pPr>
              <a:lnSpc>
                <a:spcPct val="120000"/>
              </a:lnSpc>
            </a:pPr>
            <a:endParaRPr kumimoji="1" lang="en-US" altLang="ja-JP" sz="1600" dirty="0">
              <a:latin typeface="メイリオ" panose="020B0604030504040204" pitchFamily="50" charset="-128"/>
              <a:ea typeface="メイリオ" panose="020B0604030504040204" pitchFamily="50" charset="-128"/>
            </a:endParaRPr>
          </a:p>
          <a:p>
            <a:pPr>
              <a:lnSpc>
                <a:spcPct val="120000"/>
              </a:lnSpc>
            </a:pPr>
            <a:r>
              <a:rPr kumimoji="1" lang="en-US" altLang="ja-JP" sz="1600" dirty="0">
                <a:latin typeface="メイリオ" panose="020B0604030504040204" pitchFamily="50" charset="-128"/>
                <a:ea typeface="メイリオ" panose="020B0604030504040204" pitchFamily="50" charset="-128"/>
              </a:rPr>
              <a:t>P22</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25 『PCA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給与明細</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で明細を確認する方法</a:t>
            </a:r>
            <a:endParaRPr kumimoji="1" lang="en-US" altLang="ja-JP" sz="1600" dirty="0">
              <a:latin typeface="メイリオ" panose="020B0604030504040204" pitchFamily="50" charset="-128"/>
              <a:ea typeface="メイリオ" panose="020B0604030504040204" pitchFamily="50" charset="-128"/>
            </a:endParaRPr>
          </a:p>
          <a:p>
            <a:pPr>
              <a:lnSpc>
                <a:spcPct val="120000"/>
              </a:lnSpc>
            </a:pPr>
            <a:endParaRPr kumimoji="1" lang="en-US" altLang="ja-JP" sz="1600" dirty="0">
              <a:latin typeface="メイリオ" panose="020B0604030504040204" pitchFamily="50" charset="-128"/>
              <a:ea typeface="メイリオ" panose="020B0604030504040204" pitchFamily="50" charset="-128"/>
            </a:endParaRPr>
          </a:p>
          <a:p>
            <a:pPr>
              <a:lnSpc>
                <a:spcPct val="120000"/>
              </a:lnSpc>
            </a:pPr>
            <a:r>
              <a:rPr lang="en-US" altLang="ja-JP" sz="1600" dirty="0">
                <a:solidFill>
                  <a:schemeClr val="tx1"/>
                </a:solidFill>
                <a:latin typeface="メイリオ" panose="020B0604030504040204" pitchFamily="50" charset="-128"/>
                <a:ea typeface="メイリオ" panose="020B0604030504040204" pitchFamily="50" charset="-128"/>
              </a:rPr>
              <a:t>P26</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29	</a:t>
            </a:r>
            <a:r>
              <a:rPr lang="ja-JP" altLang="en-US" sz="1600" dirty="0">
                <a:latin typeface="メイリオ" panose="020B0604030504040204" pitchFamily="50" charset="-128"/>
                <a:ea typeface="メイリオ" panose="020B0604030504040204" pitchFamily="50" charset="-128"/>
              </a:rPr>
              <a:t>パスキー認証を利用したログイン</a:t>
            </a:r>
            <a:r>
              <a:rPr kumimoji="1" lang="ja-JP" altLang="en-US" sz="1600" dirty="0">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配信する書類、</a:t>
            </a:r>
            <a:r>
              <a:rPr lang="en-US" altLang="ja-JP" sz="1600" dirty="0">
                <a:solidFill>
                  <a:schemeClr val="tx1"/>
                </a:solidFill>
                <a:latin typeface="メイリオ" panose="020B0604030504040204" pitchFamily="50" charset="-128"/>
                <a:ea typeface="メイリオ" panose="020B0604030504040204" pitchFamily="50" charset="-128"/>
              </a:rPr>
              <a:t>Q</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A</a:t>
            </a:r>
            <a:endParaRPr kumimoji="1" lang="en-US" altLang="ja-JP" sz="1600" dirty="0">
              <a:latin typeface="メイリオ" panose="020B0604030504040204" pitchFamily="50" charset="-128"/>
              <a:ea typeface="メイリオ" panose="020B0604030504040204" pitchFamily="50" charset="-128"/>
            </a:endParaRPr>
          </a:p>
          <a:p>
            <a:pPr>
              <a:lnSpc>
                <a:spcPct val="120000"/>
              </a:lnSpc>
            </a:pPr>
            <a:endParaRPr kumimoji="1" lang="en-US" altLang="ja-JP" sz="1600" dirty="0">
              <a:latin typeface="メイリオ" panose="020B0604030504040204" pitchFamily="50" charset="-128"/>
              <a:ea typeface="メイリオ" panose="020B0604030504040204" pitchFamily="50" charset="-128"/>
            </a:endParaRPr>
          </a:p>
          <a:p>
            <a:pPr>
              <a:lnSpc>
                <a:spcPct val="120000"/>
              </a:lnSpc>
            </a:pPr>
            <a:endParaRPr kumimoji="1" lang="en-US" altLang="ja-JP" sz="1600" dirty="0">
              <a:solidFill>
                <a:srgbClr val="FF0000"/>
              </a:solidFill>
              <a:latin typeface="メイリオ" panose="020B0604030504040204" pitchFamily="50" charset="-128"/>
              <a:ea typeface="メイリオ" panose="020B0604030504040204" pitchFamily="50" charset="-128"/>
            </a:endParaRPr>
          </a:p>
          <a:p>
            <a:pPr>
              <a:lnSpc>
                <a:spcPct val="120000"/>
              </a:lnSpc>
            </a:pPr>
            <a:r>
              <a:rPr lang="en-US" altLang="ja-JP" sz="1600" b="1" dirty="0">
                <a:solidFill>
                  <a:srgbClr val="FF0000"/>
                </a:solidFill>
                <a:latin typeface="メイリオ" panose="020B0604030504040204" pitchFamily="50" charset="-128"/>
                <a:ea typeface="メイリオ" panose="020B0604030504040204" pitchFamily="50" charset="-128"/>
              </a:rPr>
              <a:t>※ P3</a:t>
            </a:r>
            <a:r>
              <a:rPr lang="ja-JP" altLang="en-US" sz="1600" b="1" dirty="0">
                <a:solidFill>
                  <a:srgbClr val="FF0000"/>
                </a:solidFill>
                <a:latin typeface="メイリオ" panose="020B0604030504040204" pitchFamily="50" charset="-128"/>
                <a:ea typeface="メイリオ" panose="020B0604030504040204" pitchFamily="50" charset="-128"/>
              </a:rPr>
              <a:t>～</a:t>
            </a:r>
            <a:r>
              <a:rPr lang="en-US" altLang="ja-JP" sz="1600" b="1" dirty="0">
                <a:solidFill>
                  <a:srgbClr val="FF0000"/>
                </a:solidFill>
                <a:latin typeface="メイリオ" panose="020B0604030504040204" pitchFamily="50" charset="-128"/>
                <a:ea typeface="メイリオ" panose="020B0604030504040204" pitchFamily="50" charset="-128"/>
              </a:rPr>
              <a:t>6</a:t>
            </a:r>
            <a:r>
              <a:rPr lang="ja-JP" altLang="en-US" sz="1600" b="1" dirty="0">
                <a:solidFill>
                  <a:srgbClr val="FF0000"/>
                </a:solidFill>
                <a:latin typeface="メイリオ" panose="020B0604030504040204" pitchFamily="50" charset="-128"/>
                <a:ea typeface="メイリオ" panose="020B0604030504040204" pitchFamily="50" charset="-128"/>
              </a:rPr>
              <a:t>と</a:t>
            </a:r>
            <a:r>
              <a:rPr lang="en-US" altLang="ja-JP" sz="1600" b="1" dirty="0">
                <a:solidFill>
                  <a:srgbClr val="FF0000"/>
                </a:solidFill>
                <a:latin typeface="メイリオ" panose="020B0604030504040204" pitchFamily="50" charset="-128"/>
                <a:ea typeface="メイリオ" panose="020B0604030504040204" pitchFamily="50" charset="-128"/>
              </a:rPr>
              <a:t>P7</a:t>
            </a:r>
            <a:r>
              <a:rPr lang="ja-JP" altLang="en-US" sz="1600" b="1" dirty="0">
                <a:solidFill>
                  <a:srgbClr val="FF0000"/>
                </a:solidFill>
                <a:latin typeface="メイリオ" panose="020B0604030504040204" pitchFamily="50" charset="-128"/>
                <a:ea typeface="メイリオ" panose="020B0604030504040204" pitchFamily="50" charset="-128"/>
              </a:rPr>
              <a:t>～</a:t>
            </a:r>
            <a:r>
              <a:rPr lang="en-US" altLang="ja-JP" sz="1600" b="1" dirty="0">
                <a:solidFill>
                  <a:srgbClr val="FF0000"/>
                </a:solidFill>
                <a:latin typeface="メイリオ" panose="020B0604030504040204" pitchFamily="50" charset="-128"/>
                <a:ea typeface="メイリオ" panose="020B0604030504040204" pitchFamily="50" charset="-128"/>
              </a:rPr>
              <a:t>13</a:t>
            </a:r>
            <a:r>
              <a:rPr lang="ja-JP" altLang="en-US" sz="1600" b="1" dirty="0">
                <a:solidFill>
                  <a:srgbClr val="FF0000"/>
                </a:solidFill>
                <a:latin typeface="メイリオ" panose="020B0604030504040204" pitchFamily="50" charset="-128"/>
                <a:ea typeface="メイリオ" panose="020B0604030504040204" pitchFamily="50" charset="-128"/>
              </a:rPr>
              <a:t>については、</a:t>
            </a:r>
            <a:r>
              <a:rPr lang="ja-JP" altLang="en-US" sz="1600" b="1" dirty="0">
                <a:solidFill>
                  <a:srgbClr val="FF0000"/>
                </a:solidFill>
                <a:latin typeface="メイリオ" panose="020B0604030504040204" pitchFamily="50" charset="-128"/>
                <a:ea typeface="メイリオ" panose="020B0604030504040204" pitchFamily="50" charset="-128"/>
                <a:cs typeface="Segoe UI"/>
              </a:rPr>
              <a:t>ご利用頂く登録方法に合わせて不要な部分を削除してください。</a:t>
            </a:r>
            <a:endParaRPr lang="en-US" altLang="ja-JP" sz="1600" b="1" dirty="0">
              <a:solidFill>
                <a:srgbClr val="FF0000"/>
              </a:solidFill>
              <a:latin typeface="メイリオ" panose="020B0604030504040204" pitchFamily="50" charset="-128"/>
              <a:ea typeface="メイリオ" panose="020B0604030504040204" pitchFamily="50" charset="-128"/>
            </a:endParaRPr>
          </a:p>
          <a:p>
            <a:pPr>
              <a:lnSpc>
                <a:spcPct val="120000"/>
              </a:lnSpc>
            </a:pP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015DFC31-8F93-B5F3-4D05-F9B7C9A35199}"/>
              </a:ext>
            </a:extLst>
          </p:cNvPr>
          <p:cNvSpPr txBox="1">
            <a:spLocks/>
          </p:cNvSpPr>
          <p:nvPr/>
        </p:nvSpPr>
        <p:spPr>
          <a:xfrm>
            <a:off x="533996" y="384897"/>
            <a:ext cx="10972800" cy="6340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800" dirty="0">
                <a:latin typeface="メイリオ" panose="020B0604030504040204" pitchFamily="50" charset="-128"/>
                <a:ea typeface="メイリオ" panose="020B0604030504040204" pitchFamily="50" charset="-128"/>
              </a:rPr>
              <a:t>目次</a:t>
            </a:r>
          </a:p>
        </p:txBody>
      </p:sp>
    </p:spTree>
    <p:extLst>
      <p:ext uri="{BB962C8B-B14F-4D97-AF65-F5344CB8AC3E}">
        <p14:creationId xmlns:p14="http://schemas.microsoft.com/office/powerpoint/2010/main" val="3147837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DE01AFB-559C-49C2-AF83-836728682562}" type="slidenum">
              <a:rPr kumimoji="1" lang="ja-JP" altLang="en-US" smtClean="0"/>
              <a:t>29</a:t>
            </a:fld>
            <a:endParaRPr kumimoji="1" lang="ja-JP" altLang="en-US"/>
          </a:p>
        </p:txBody>
      </p:sp>
      <p:sp>
        <p:nvSpPr>
          <p:cNvPr id="5" name="タイトル 1"/>
          <p:cNvSpPr>
            <a:spLocks noGrp="1"/>
          </p:cNvSpPr>
          <p:nvPr>
            <p:ph type="title"/>
          </p:nvPr>
        </p:nvSpPr>
        <p:spPr>
          <a:xfrm>
            <a:off x="533996" y="384897"/>
            <a:ext cx="10972800" cy="634082"/>
          </a:xfrm>
        </p:spPr>
        <p:txBody>
          <a:bodyPr>
            <a:normAutofit/>
          </a:bodyPr>
          <a:lstStyle/>
          <a:p>
            <a:r>
              <a:rPr kumimoji="1" lang="ja-JP" altLang="en-US" sz="2800">
                <a:latin typeface="メイリオ" panose="020B0604030504040204" pitchFamily="50" charset="-128"/>
                <a:ea typeface="メイリオ" panose="020B0604030504040204" pitchFamily="50" charset="-128"/>
              </a:rPr>
              <a:t>よくある質問（</a:t>
            </a:r>
            <a:r>
              <a:rPr kumimoji="1" lang="en-US" altLang="ja-JP" sz="2800">
                <a:latin typeface="メイリオ" panose="020B0604030504040204" pitchFamily="50" charset="-128"/>
                <a:ea typeface="メイリオ" panose="020B0604030504040204" pitchFamily="50" charset="-128"/>
              </a:rPr>
              <a:t>2/2</a:t>
            </a:r>
            <a:r>
              <a:rPr kumimoji="1" lang="ja-JP" altLang="en-US" sz="2800">
                <a:latin typeface="メイリオ" panose="020B0604030504040204" pitchFamily="50" charset="-128"/>
                <a:ea typeface="メイリオ" panose="020B0604030504040204" pitchFamily="50" charset="-128"/>
              </a:rPr>
              <a:t>）</a:t>
            </a:r>
          </a:p>
        </p:txBody>
      </p:sp>
      <p:graphicFrame>
        <p:nvGraphicFramePr>
          <p:cNvPr id="6" name="表 5"/>
          <p:cNvGraphicFramePr>
            <a:graphicFrameLocks noGrp="1"/>
          </p:cNvGraphicFramePr>
          <p:nvPr>
            <p:extLst>
              <p:ext uri="{D42A27DB-BD31-4B8C-83A1-F6EECF244321}">
                <p14:modId xmlns:p14="http://schemas.microsoft.com/office/powerpoint/2010/main" val="1001771551"/>
              </p:ext>
            </p:extLst>
          </p:nvPr>
        </p:nvGraphicFramePr>
        <p:xfrm>
          <a:off x="344189" y="875898"/>
          <a:ext cx="11503621" cy="3592403"/>
        </p:xfrm>
        <a:graphic>
          <a:graphicData uri="http://schemas.openxmlformats.org/drawingml/2006/table">
            <a:tbl>
              <a:tblPr firstRow="1" bandRow="1">
                <a:tableStyleId>{5C22544A-7EE6-4342-B048-85BDC9FD1C3A}</a:tableStyleId>
              </a:tblPr>
              <a:tblGrid>
                <a:gridCol w="3681779">
                  <a:extLst>
                    <a:ext uri="{9D8B030D-6E8A-4147-A177-3AD203B41FA5}">
                      <a16:colId xmlns:a16="http://schemas.microsoft.com/office/drawing/2014/main" val="1277977597"/>
                    </a:ext>
                  </a:extLst>
                </a:gridCol>
                <a:gridCol w="7821842">
                  <a:extLst>
                    <a:ext uri="{9D8B030D-6E8A-4147-A177-3AD203B41FA5}">
                      <a16:colId xmlns:a16="http://schemas.microsoft.com/office/drawing/2014/main" val="660451417"/>
                    </a:ext>
                  </a:extLst>
                </a:gridCol>
              </a:tblGrid>
              <a:tr h="382073">
                <a:tc>
                  <a:txBody>
                    <a:bodyPr/>
                    <a:lstStyle/>
                    <a:p>
                      <a:pPr algn="ctr"/>
                      <a:r>
                        <a:rPr kumimoji="1" lang="ja-JP" altLang="en-US" sz="2000">
                          <a:latin typeface="メイリオ" panose="020B0604030504040204" pitchFamily="50" charset="-128"/>
                          <a:ea typeface="メイリオ" panose="020B0604030504040204" pitchFamily="50" charset="-128"/>
                        </a:rPr>
                        <a:t>質問</a:t>
                      </a:r>
                    </a:p>
                  </a:txBody>
                  <a:tcPr/>
                </a:tc>
                <a:tc>
                  <a:txBody>
                    <a:bodyPr/>
                    <a:lstStyle/>
                    <a:p>
                      <a:pPr algn="ctr"/>
                      <a:r>
                        <a:rPr kumimoji="1" lang="ja-JP" altLang="en-US" sz="2000">
                          <a:latin typeface="メイリオ" panose="020B0604030504040204" pitchFamily="50" charset="-128"/>
                          <a:ea typeface="メイリオ" panose="020B0604030504040204" pitchFamily="50" charset="-128"/>
                        </a:rPr>
                        <a:t>回答</a:t>
                      </a:r>
                    </a:p>
                  </a:txBody>
                  <a:tcPr/>
                </a:tc>
                <a:extLst>
                  <a:ext uri="{0D108BD9-81ED-4DB2-BD59-A6C34878D82A}">
                    <a16:rowId xmlns:a16="http://schemas.microsoft.com/office/drawing/2014/main" val="316137891"/>
                  </a:ext>
                </a:extLst>
              </a:tr>
              <a:tr h="579811">
                <a:tc>
                  <a:txBody>
                    <a:bodyPr/>
                    <a:lstStyle/>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にアクセスすると、「データはありません。」と表示されます。給与明細が表示されないのはなぜですか？</a:t>
                      </a:r>
                      <a:endParaRPr kumimoji="1" lang="ja-JP" altLang="en-US" sz="1050" b="0" dirty="0">
                        <a:solidFill>
                          <a:schemeClr val="tx1"/>
                        </a:solidFill>
                        <a:latin typeface="メイリオ" panose="020B0604030504040204" pitchFamily="50" charset="-128"/>
                        <a:ea typeface="メイリオ" panose="020B0604030504040204" pitchFamily="50" charset="-128"/>
                      </a:endParaRPr>
                    </a:p>
                  </a:txBody>
                  <a:tcPr/>
                </a:tc>
                <a:tc>
                  <a:txBody>
                    <a:bodyPr/>
                    <a:lstStyle/>
                    <a:p>
                      <a:pPr marL="0" lvl="0" indent="0" algn="l">
                        <a:lnSpc>
                          <a:spcPct val="100000"/>
                        </a:lnSpc>
                        <a:buNone/>
                      </a:pP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で「データはありません。」と表示されるのは、給与担当者がまだ明細を配信していないので、表示できる明細がないためです。給与担当者から明細が配信されるのをお待ちください。</a:t>
                      </a:r>
                      <a:endParaRPr lang="ja-JP" altLang="en-US" sz="105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611891370"/>
                  </a:ext>
                </a:extLst>
              </a:tr>
              <a:tr h="579811">
                <a:tc>
                  <a:txBody>
                    <a:bodyPr/>
                    <a:lstStyle/>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で給与明細書はいつ配信されますか？給与明細の表示がありません。</a:t>
                      </a:r>
                      <a:endParaRPr kumimoji="1" lang="ja-JP" altLang="en-US" sz="1050" b="0" dirty="0">
                        <a:solidFill>
                          <a:schemeClr val="tx1"/>
                        </a:solidFill>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給与担当者が</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に給与明細書の配信を行うことで、明細一覧に表示されます。</a:t>
                      </a: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明細一覧に表示がない場合、配信がされていない可能性がございます。給与担当者にお問い合わせください。</a:t>
                      </a:r>
                    </a:p>
                    <a:p>
                      <a:pPr marL="0" lvl="0" indent="0" algn="l">
                        <a:lnSpc>
                          <a:spcPct val="100000"/>
                        </a:lnSpc>
                        <a:buNone/>
                      </a:pPr>
                      <a:endParaRPr lang="ja-JP" altLang="en-US" sz="105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669229773"/>
                  </a:ext>
                </a:extLst>
              </a:tr>
              <a:tr h="274759">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退職した後も、配信済の明細を見ることはできますか？</a:t>
                      </a:r>
                      <a:endParaRPr kumimoji="1" lang="ja-JP" altLang="en-US" sz="1050" dirty="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当該社員にライセンスが付与されている間は閲覧可能ですが、早めにダウンロードをして保存しておく事をお勧めいたします。</a:t>
                      </a:r>
                    </a:p>
                  </a:txBody>
                  <a:tcPr/>
                </a:tc>
                <a:extLst>
                  <a:ext uri="{0D108BD9-81ED-4DB2-BD59-A6C34878D82A}">
                    <a16:rowId xmlns:a16="http://schemas.microsoft.com/office/drawing/2014/main" val="1895699540"/>
                  </a:ext>
                </a:extLst>
              </a:tr>
              <a:tr h="880891">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ログイン時にエラーが表示された場合はどうしたらいいですか？</a:t>
                      </a:r>
                      <a:endParaRPr kumimoji="1" lang="ja-JP" altLang="en-US" sz="1050" dirty="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画面に表示されたメッセージを確認し、管理者様にご相談ください。</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こちらの</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FAQ</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には対処方法も記載がございますので合わせてご確認ください。</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en-US" altLang="ja-JP" sz="1050" dirty="0">
                          <a:latin typeface="メイリオ" panose="020B0604030504040204" pitchFamily="50" charset="-128"/>
                          <a:ea typeface="メイリオ" panose="020B0604030504040204" pitchFamily="50" charset="-128"/>
                          <a:hlinkClick r:id="rId3"/>
                        </a:rPr>
                        <a:t>https://faq.pca.jp/faq/show/10272?category_id=2&amp;site_domain=default</a:t>
                      </a:r>
                      <a:endParaRPr lang="en-US" altLang="ja-JP" sz="1050" dirty="0">
                        <a:latin typeface="メイリオ" panose="020B0604030504040204" pitchFamily="50" charset="-128"/>
                        <a:ea typeface="メイリオ" panose="020B0604030504040204" pitchFamily="50" charset="-128"/>
                      </a:endParaRP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Hub』『PCA Arch』</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へのログインに関する問題が発生した場合」→</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ログインエラーが表示される</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endParaRPr lang="ja-JP" altLang="en-US" sz="80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txBody>
                  <a:tcPr/>
                </a:tc>
                <a:extLst>
                  <a:ext uri="{0D108BD9-81ED-4DB2-BD59-A6C34878D82A}">
                    <a16:rowId xmlns:a16="http://schemas.microsoft.com/office/drawing/2014/main" val="2338854094"/>
                  </a:ext>
                </a:extLst>
              </a:tr>
              <a:tr h="880891">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マニュアルはどこにありますか。</a:t>
                      </a:r>
                      <a:endParaRPr kumimoji="1" lang="ja-JP" altLang="en-US" sz="1050" b="0" dirty="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マニュアルは、次のリンク先をご覧ください。</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hlinkClick r:id="rId4"/>
                        </a:rPr>
                        <a:t>https://pca.jp/area_support/manual/payslip_staff/index.html</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なお、</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の各サイト画面の左側に「マニュアル」</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rPr>
                        <a:t>のアイコン</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が表示され</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rPr>
                        <a:t>ており</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ますので、こちらからもマニュアルを確認することができます。</a:t>
                      </a:r>
                    </a:p>
                  </a:txBody>
                  <a:tcPr/>
                </a:tc>
                <a:extLst>
                  <a:ext uri="{0D108BD9-81ED-4DB2-BD59-A6C34878D82A}">
                    <a16:rowId xmlns:a16="http://schemas.microsoft.com/office/drawing/2014/main" val="3853772398"/>
                  </a:ext>
                </a:extLst>
              </a:tr>
            </a:tbl>
          </a:graphicData>
        </a:graphic>
      </p:graphicFrame>
    </p:spTree>
    <p:extLst>
      <p:ext uri="{BB962C8B-B14F-4D97-AF65-F5344CB8AC3E}">
        <p14:creationId xmlns:p14="http://schemas.microsoft.com/office/powerpoint/2010/main" val="1067461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75854C-C98D-495C-B27E-43B81D17AB15}"/>
              </a:ext>
            </a:extLst>
          </p:cNvPr>
          <p:cNvSpPr txBox="1"/>
          <p:nvPr/>
        </p:nvSpPr>
        <p:spPr>
          <a:xfrm>
            <a:off x="358412" y="4981592"/>
            <a:ext cx="11181806" cy="1412694"/>
          </a:xfrm>
          <a:prstGeom prst="rect">
            <a:avLst/>
          </a:prstGeom>
          <a:noFill/>
        </p:spPr>
        <p:txBody>
          <a:bodyPr wrap="square" lIns="91440" tIns="45720" rIns="91440" bIns="45720" anchor="t">
            <a:spAutoFit/>
          </a:bodyPr>
          <a:lstStyle/>
          <a:p>
            <a:pPr>
              <a:lnSpc>
                <a:spcPct val="120000"/>
              </a:lnSpc>
            </a:pPr>
            <a:r>
              <a:rPr lang="ja-JP" altLang="en-US" sz="1200" dirty="0">
                <a:latin typeface="メイリオ" panose="020B0604030504040204" pitchFamily="50" charset="-128"/>
                <a:ea typeface="メイリオ" panose="020B0604030504040204" pitchFamily="50" charset="-128"/>
              </a:rPr>
              <a:t>配布したドキュメント内容にかかるディスクレーマー（免責条項）</a:t>
            </a:r>
          </a:p>
          <a:p>
            <a:pPr>
              <a:lnSpc>
                <a:spcPct val="120000"/>
              </a:lnSpc>
            </a:pPr>
            <a:r>
              <a:rPr lang="en-US" altLang="ja-JP" sz="1200" dirty="0">
                <a:latin typeface="メイリオ"/>
                <a:ea typeface="メイリオ"/>
              </a:rPr>
              <a:t>PCA</a:t>
            </a:r>
            <a:r>
              <a:rPr lang="ja-JP" altLang="en-US" sz="1200" dirty="0">
                <a:latin typeface="メイリオ"/>
                <a:ea typeface="メイリオ"/>
              </a:rPr>
              <a:t> </a:t>
            </a:r>
            <a:r>
              <a:rPr lang="en-US" altLang="ja-JP" sz="1200" dirty="0">
                <a:latin typeface="メイリオ"/>
                <a:ea typeface="メイリオ"/>
              </a:rPr>
              <a:t>Hub</a:t>
            </a:r>
            <a:r>
              <a:rPr lang="ja-JP" altLang="en-US" sz="1200" dirty="0">
                <a:latin typeface="メイリオ"/>
                <a:ea typeface="メイリオ"/>
              </a:rPr>
              <a:t> 給与明細をご利用のお客様に限り、当資料の内容を引用し、社内資料・マニュアル等に利用することを許諾します。</a:t>
            </a:r>
          </a:p>
          <a:p>
            <a:pPr>
              <a:lnSpc>
                <a:spcPct val="120000"/>
              </a:lnSpc>
            </a:pPr>
            <a:r>
              <a:rPr lang="ja-JP" altLang="en-US" sz="1200" dirty="0">
                <a:latin typeface="メイリオ"/>
                <a:ea typeface="メイリオ"/>
              </a:rPr>
              <a:t>ただし、当資料を引用された資料について</a:t>
            </a:r>
            <a:r>
              <a:rPr lang="en-US" altLang="ja-JP" sz="1200" dirty="0">
                <a:latin typeface="メイリオ"/>
                <a:ea typeface="メイリオ"/>
              </a:rPr>
              <a:t>PCA</a:t>
            </a:r>
            <a:r>
              <a:rPr lang="ja-JP" altLang="en-US" sz="1200" dirty="0">
                <a:latin typeface="メイリオ"/>
                <a:ea typeface="メイリオ"/>
              </a:rPr>
              <a:t>は、その内容について責任を負いません。</a:t>
            </a:r>
          </a:p>
          <a:p>
            <a:pPr>
              <a:lnSpc>
                <a:spcPct val="120000"/>
              </a:lnSpc>
            </a:pPr>
            <a:r>
              <a:rPr lang="ja-JP" altLang="en-US" sz="1200" dirty="0">
                <a:latin typeface="メイリオ" panose="020B0604030504040204" pitchFamily="50" charset="-128"/>
                <a:ea typeface="メイリオ" panose="020B0604030504040204" pitchFamily="50" charset="-128"/>
              </a:rPr>
              <a:t>内容や画面などは予告無く変更されることがあります。</a:t>
            </a:r>
          </a:p>
          <a:p>
            <a:pPr>
              <a:lnSpc>
                <a:spcPct val="120000"/>
              </a:lnSpc>
            </a:pPr>
            <a:r>
              <a:rPr lang="ja-JP" altLang="en-US" sz="1200" dirty="0">
                <a:latin typeface="メイリオ"/>
                <a:ea typeface="メイリオ"/>
              </a:rPr>
              <a:t>当資料は、</a:t>
            </a:r>
            <a:r>
              <a:rPr lang="en-US" altLang="ja-JP" sz="1200">
                <a:latin typeface="メイリオ"/>
                <a:ea typeface="メイリオ"/>
              </a:rPr>
              <a:t>2026/4/24</a:t>
            </a:r>
            <a:r>
              <a:rPr lang="ja-JP" altLang="en-US" sz="1200">
                <a:latin typeface="メイリオ"/>
                <a:ea typeface="メイリオ"/>
              </a:rPr>
              <a:t>時点</a:t>
            </a:r>
            <a:r>
              <a:rPr lang="ja-JP" altLang="en-US" sz="1200" dirty="0">
                <a:latin typeface="メイリオ"/>
                <a:ea typeface="メイリオ"/>
              </a:rPr>
              <a:t>の内容となりますが、その内容について責任を負いません。</a:t>
            </a:r>
            <a:endParaRPr lang="en-US" altLang="ja-JP" sz="1200" dirty="0">
              <a:latin typeface="メイリオ" panose="020B0604030504040204" pitchFamily="50" charset="-128"/>
              <a:ea typeface="メイリオ" panose="020B0604030504040204" pitchFamily="50" charset="-128"/>
            </a:endParaRPr>
          </a:p>
          <a:p>
            <a:pPr>
              <a:lnSpc>
                <a:spcPct val="120000"/>
              </a:lnSpc>
            </a:pPr>
            <a:r>
              <a:rPr lang="ja-JP" altLang="en-US" sz="1200" dirty="0">
                <a:latin typeface="メイリオ" panose="020B0604030504040204" pitchFamily="50" charset="-128"/>
                <a:ea typeface="メイリオ" panose="020B0604030504040204" pitchFamily="50" charset="-128"/>
              </a:rPr>
              <a:t>記載されている会社名および商品・製品・サービス名（ロゴマーク等を含む）は、各社の商標または各権利者の登録商標です。</a:t>
            </a:r>
          </a:p>
        </p:txBody>
      </p:sp>
      <p:sp>
        <p:nvSpPr>
          <p:cNvPr id="3" name="テキスト ボックス 2">
            <a:extLst>
              <a:ext uri="{FF2B5EF4-FFF2-40B4-BE49-F238E27FC236}">
                <a16:creationId xmlns:a16="http://schemas.microsoft.com/office/drawing/2014/main" id="{0699BC46-B16D-45DD-AD4B-4F39158761BB}"/>
              </a:ext>
            </a:extLst>
          </p:cNvPr>
          <p:cNvSpPr txBox="1"/>
          <p:nvPr/>
        </p:nvSpPr>
        <p:spPr>
          <a:xfrm>
            <a:off x="0" y="6533213"/>
            <a:ext cx="2577738" cy="261610"/>
          </a:xfrm>
          <a:prstGeom prst="rect">
            <a:avLst/>
          </a:prstGeom>
          <a:noFill/>
        </p:spPr>
        <p:txBody>
          <a:bodyPr wrap="square" lIns="91440" tIns="45720" rIns="91440" bIns="45720" anchor="t">
            <a:spAutoFit/>
          </a:bodyPr>
          <a:lstStyle/>
          <a:p>
            <a:r>
              <a:rPr lang="ja-JP" altLang="en-US" sz="1100">
                <a:solidFill>
                  <a:srgbClr val="5F5F5F"/>
                </a:solidFill>
              </a:rPr>
              <a:t>ファイルバージョン</a:t>
            </a:r>
            <a:r>
              <a:rPr lang="en-US" altLang="ja-JP" sz="1100" dirty="0">
                <a:solidFill>
                  <a:srgbClr val="5F5F5F"/>
                </a:solidFill>
              </a:rPr>
              <a:t> ver1.0_250901</a:t>
            </a:r>
          </a:p>
        </p:txBody>
      </p:sp>
      <p:sp>
        <p:nvSpPr>
          <p:cNvPr id="4" name="スライド番号プレースホルダー 3">
            <a:extLst>
              <a:ext uri="{FF2B5EF4-FFF2-40B4-BE49-F238E27FC236}">
                <a16:creationId xmlns:a16="http://schemas.microsoft.com/office/drawing/2014/main" id="{57FCB4CD-0659-4BA9-BFB7-AF2B95AE8C3D}"/>
              </a:ext>
            </a:extLst>
          </p:cNvPr>
          <p:cNvSpPr>
            <a:spLocks noGrp="1"/>
          </p:cNvSpPr>
          <p:nvPr>
            <p:ph type="sldNum" sz="quarter" idx="12"/>
          </p:nvPr>
        </p:nvSpPr>
        <p:spPr/>
        <p:txBody>
          <a:bodyPr/>
          <a:lstStyle/>
          <a:p>
            <a:fld id="{8DE01AFB-559C-49C2-AF83-836728682562}" type="slidenum">
              <a:rPr kumimoji="1" lang="ja-JP" altLang="en-US" smtClean="0"/>
              <a:t>30</a:t>
            </a:fld>
            <a:endParaRPr kumimoji="1" lang="ja-JP" altLang="en-US"/>
          </a:p>
        </p:txBody>
      </p:sp>
    </p:spTree>
    <p:extLst>
      <p:ext uri="{BB962C8B-B14F-4D97-AF65-F5344CB8AC3E}">
        <p14:creationId xmlns:p14="http://schemas.microsoft.com/office/powerpoint/2010/main" val="310716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DE01AFB-559C-49C2-AF83-836728682562}" type="slidenum">
              <a:rPr kumimoji="1" lang="ja-JP" altLang="en-US" smtClean="0"/>
              <a:t>3</a:t>
            </a:fld>
            <a:endParaRPr kumimoji="1" lang="ja-JP" altLang="en-US"/>
          </a:p>
        </p:txBody>
      </p:sp>
      <p:sp>
        <p:nvSpPr>
          <p:cNvPr id="3" name="タイトル 1">
            <a:extLst>
              <a:ext uri="{FF2B5EF4-FFF2-40B4-BE49-F238E27FC236}">
                <a16:creationId xmlns:a16="http://schemas.microsoft.com/office/drawing/2014/main" id="{D920894A-F1A3-40A3-A034-8234C01A318A}"/>
              </a:ext>
            </a:extLst>
          </p:cNvPr>
          <p:cNvSpPr txBox="1">
            <a:spLocks/>
          </p:cNvSpPr>
          <p:nvPr/>
        </p:nvSpPr>
        <p:spPr>
          <a:xfrm>
            <a:off x="771555" y="2427834"/>
            <a:ext cx="9446236"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en-US" altLang="ja-JP" sz="4000" dirty="0">
                <a:latin typeface="メイリオ" panose="020B0604030504040204" pitchFamily="50" charset="-128"/>
                <a:ea typeface="メイリオ" panose="020B0604030504040204" pitchFamily="50" charset="-128"/>
              </a:rPr>
              <a:t>『PCA</a:t>
            </a:r>
            <a:r>
              <a:rPr kumimoji="1" lang="ja-JP" altLang="en-US" sz="4000" dirty="0">
                <a:latin typeface="メイリオ" panose="020B0604030504040204" pitchFamily="50" charset="-128"/>
                <a:ea typeface="メイリオ" panose="020B0604030504040204" pitchFamily="50" charset="-128"/>
              </a:rPr>
              <a:t> </a:t>
            </a:r>
            <a:r>
              <a:rPr kumimoji="1" lang="en-US" altLang="ja-JP" sz="4000" dirty="0">
                <a:latin typeface="メイリオ" panose="020B0604030504040204" pitchFamily="50" charset="-128"/>
                <a:ea typeface="メイリオ" panose="020B0604030504040204" pitchFamily="50" charset="-128"/>
              </a:rPr>
              <a:t>Hub』</a:t>
            </a:r>
            <a:r>
              <a:rPr kumimoji="1" lang="ja-JP" altLang="en-US" sz="4000" dirty="0">
                <a:latin typeface="メイリオ" panose="020B0604030504040204" pitchFamily="50" charset="-128"/>
                <a:ea typeface="メイリオ" panose="020B0604030504040204" pitchFamily="50" charset="-128"/>
              </a:rPr>
              <a:t>へのアカウント登録方法</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
        <p:nvSpPr>
          <p:cNvPr id="4" name="テキスト プレースホルダー 2">
            <a:extLst>
              <a:ext uri="{FF2B5EF4-FFF2-40B4-BE49-F238E27FC236}">
                <a16:creationId xmlns:a16="http://schemas.microsoft.com/office/drawing/2014/main" id="{34145B3E-F98B-96E0-3EEF-2BB2E233AE96}"/>
              </a:ext>
            </a:extLst>
          </p:cNvPr>
          <p:cNvSpPr txBox="1">
            <a:spLocks/>
          </p:cNvSpPr>
          <p:nvPr/>
        </p:nvSpPr>
        <p:spPr>
          <a:xfrm>
            <a:off x="1037336" y="3592576"/>
            <a:ext cx="11658004" cy="210164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lvl="0">
              <a:defRPr/>
            </a:pPr>
            <a:r>
              <a:rPr kumimoji="1" lang="ja-JP" altLang="en-US" sz="1800" dirty="0">
                <a:solidFill>
                  <a:schemeClr val="tx1"/>
                </a:solidFill>
                <a:latin typeface="メイリオ" panose="020B0604030504040204" pitchFamily="50" charset="-128"/>
                <a:ea typeface="メイリオ" panose="020B0604030504040204" pitchFamily="50" charset="-128"/>
              </a:rPr>
              <a:t>「アカウント設定リクエストメール」からアカウント設定を行う手順です</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50800"/>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9787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3" name="テキスト プレースホルダー 2"/>
          <p:cNvSpPr>
            <a:spLocks noGrp="1"/>
          </p:cNvSpPr>
          <p:nvPr>
            <p:ph type="body" idx="1"/>
          </p:nvPr>
        </p:nvSpPr>
        <p:spPr>
          <a:xfrm>
            <a:off x="402150" y="863187"/>
            <a:ext cx="11789849" cy="429133"/>
          </a:xfrm>
        </p:spPr>
        <p:txBody>
          <a:bodyPr>
            <a:normAutofit lnSpcReduction="10000"/>
          </a:bodyPr>
          <a:lstStyle/>
          <a:p>
            <a:pPr marL="50800" indent="0">
              <a:buNone/>
            </a:pPr>
            <a:r>
              <a:rPr kumimoji="1" lang="ja-JP" altLang="en-US" sz="1800" dirty="0">
                <a:solidFill>
                  <a:schemeClr val="tx1"/>
                </a:solidFill>
              </a:rPr>
              <a:t>「アカウント設定リクエストメール」が届いたら、以下の操作をします。</a:t>
            </a:r>
            <a:endParaRPr kumimoji="1" lang="en-US" altLang="ja-JP" sz="1800" dirty="0">
              <a:solidFill>
                <a:schemeClr val="tx1"/>
              </a:solidFill>
            </a:endParaRPr>
          </a:p>
        </p:txBody>
      </p:sp>
      <p:sp>
        <p:nvSpPr>
          <p:cNvPr id="5" name="スライド番号プレースホルダー 4"/>
          <p:cNvSpPr>
            <a:spLocks noGrp="1"/>
          </p:cNvSpPr>
          <p:nvPr>
            <p:ph type="sldNum" idx="12"/>
          </p:nvPr>
        </p:nvSpPr>
        <p:spPr>
          <a:xfrm>
            <a:off x="10810198" y="6732064"/>
            <a:ext cx="1187168" cy="131375"/>
          </a:xfrm>
        </p:spPr>
        <p:txBody>
          <a:bodyPr/>
          <a:lstStyle/>
          <a:p>
            <a:fld id="{00000000-1234-1234-1234-123412341234}" type="slidenum">
              <a:rPr lang="en-US" altLang="ja-JP" smtClean="0"/>
              <a:pPr/>
              <a:t>4</a:t>
            </a:fld>
            <a:endParaRPr lang="ja-JP" altLang="en-US"/>
          </a:p>
        </p:txBody>
      </p:sp>
      <p:pic>
        <p:nvPicPr>
          <p:cNvPr id="1028" name="Picture 4" descr="アカウント設定操作要求画面">
            <a:extLst>
              <a:ext uri="{FF2B5EF4-FFF2-40B4-BE49-F238E27FC236}">
                <a16:creationId xmlns:a16="http://schemas.microsoft.com/office/drawing/2014/main" id="{5E7BEA90-A532-A378-FD08-1CBA5628A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992" y="2195814"/>
            <a:ext cx="4971990" cy="2050062"/>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001122BA-DBA1-3DD6-2745-5B463FF3DCD7}"/>
              </a:ext>
            </a:extLst>
          </p:cNvPr>
          <p:cNvPicPr>
            <a:picLocks noChangeAspect="1"/>
          </p:cNvPicPr>
          <p:nvPr/>
        </p:nvPicPr>
        <p:blipFill>
          <a:blip r:embed="rId4"/>
          <a:stretch>
            <a:fillRect/>
          </a:stretch>
        </p:blipFill>
        <p:spPr>
          <a:xfrm>
            <a:off x="337420" y="2090917"/>
            <a:ext cx="5567781" cy="2943884"/>
          </a:xfrm>
          <a:prstGeom prst="rect">
            <a:avLst/>
          </a:prstGeom>
        </p:spPr>
      </p:pic>
      <p:sp>
        <p:nvSpPr>
          <p:cNvPr id="15" name="テキスト プレースホルダー 3">
            <a:extLst>
              <a:ext uri="{FF2B5EF4-FFF2-40B4-BE49-F238E27FC236}">
                <a16:creationId xmlns:a16="http://schemas.microsoft.com/office/drawing/2014/main" id="{7FF5F879-BBC3-96D2-CE7E-49CE7D68C7B5}"/>
              </a:ext>
            </a:extLst>
          </p:cNvPr>
          <p:cNvSpPr txBox="1">
            <a:spLocks/>
          </p:cNvSpPr>
          <p:nvPr/>
        </p:nvSpPr>
        <p:spPr>
          <a:xfrm>
            <a:off x="204909" y="1335103"/>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①アカウント設定リクエスト</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メール本文の［</a:t>
            </a:r>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アカウントを設定します］をクリックします。</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リンクの有効期限が切れた場合は、管理者に再送をご依頼ください。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endParaRPr kumimoji="1" lang="en-US" altLang="ja-JP" sz="1600" dirty="0">
              <a:latin typeface="メイリオ" panose="020B0604030504040204" pitchFamily="50" charset="-128"/>
              <a:ea typeface="メイリオ" panose="020B0604030504040204" pitchFamily="50" charset="-128"/>
            </a:endParaRPr>
          </a:p>
        </p:txBody>
      </p:sp>
      <p:sp>
        <p:nvSpPr>
          <p:cNvPr id="18" name="テキスト プレースホルダー 3">
            <a:extLst>
              <a:ext uri="{FF2B5EF4-FFF2-40B4-BE49-F238E27FC236}">
                <a16:creationId xmlns:a16="http://schemas.microsoft.com/office/drawing/2014/main" id="{39BE1770-A2BA-42F1-1CC0-0EF87ABCDD9B}"/>
              </a:ext>
            </a:extLst>
          </p:cNvPr>
          <p:cNvSpPr txBox="1">
            <a:spLocks/>
          </p:cNvSpPr>
          <p:nvPr/>
        </p:nvSpPr>
        <p:spPr>
          <a:xfrm>
            <a:off x="6265901" y="1343824"/>
            <a:ext cx="6092165" cy="99322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②アカウント設定の開始</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アカウント設定の操作画面が表示されるので、［このリンクをクリックして実行する］をクリックします。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endParaRPr kumimoji="1" lang="en-US" altLang="ja-JP" dirty="0">
              <a:latin typeface="メイリオ" panose="020B0604030504040204" pitchFamily="50" charset="-128"/>
              <a:ea typeface="メイリオ" panose="020B0604030504040204" pitchFamily="50" charset="-128"/>
            </a:endParaRPr>
          </a:p>
        </p:txBody>
      </p:sp>
      <p:sp>
        <p:nvSpPr>
          <p:cNvPr id="4" name="テキスト プレースホルダー 3">
            <a:extLst>
              <a:ext uri="{FF2B5EF4-FFF2-40B4-BE49-F238E27FC236}">
                <a16:creationId xmlns:a16="http://schemas.microsoft.com/office/drawing/2014/main" id="{B03BA4A0-6517-9805-90EA-44B6887FF7B7}"/>
              </a:ext>
            </a:extLst>
          </p:cNvPr>
          <p:cNvSpPr txBox="1">
            <a:spLocks/>
          </p:cNvSpPr>
          <p:nvPr/>
        </p:nvSpPr>
        <p:spPr>
          <a:xfrm>
            <a:off x="306248" y="5152282"/>
            <a:ext cx="5959653"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すでに他のテナントに所属しており、アカウントをお持ちの場合は「組織参加確認リクエストメール」が届きます。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メール本文の［新しい組織へ参加します］をクリックし、「組織参加完了」と表示されたら操作は完了です。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lang="ja-JP" altLang="en-US" dirty="0">
                <a:solidFill>
                  <a:schemeClr val="tx1"/>
                </a:solidFill>
                <a:latin typeface="メイリオ" panose="020B0604030504040204" pitchFamily="50" charset="-128"/>
                <a:ea typeface="メイリオ" panose="020B0604030504040204" pitchFamily="50" charset="-128"/>
              </a:rPr>
              <a:t>［</a:t>
            </a:r>
            <a:r>
              <a:rPr lang="en-US" altLang="ja-JP" dirty="0">
                <a:solidFill>
                  <a:schemeClr val="tx1"/>
                </a:solidFill>
                <a:latin typeface="メイリオ" panose="020B0604030504040204" pitchFamily="50" charset="-128"/>
                <a:ea typeface="メイリオ" panose="020B0604030504040204" pitchFamily="50" charset="-128"/>
              </a:rPr>
              <a:t>PCA</a:t>
            </a:r>
            <a:r>
              <a:rPr lang="ja-JP" altLang="en-US" dirty="0">
                <a:solidFill>
                  <a:schemeClr val="tx1"/>
                </a:solidFill>
                <a:latin typeface="メイリオ" panose="020B0604030504040204" pitchFamily="50" charset="-128"/>
                <a:ea typeface="メイリオ" panose="020B0604030504040204" pitchFamily="50" charset="-128"/>
              </a:rPr>
              <a:t>サービスへ戻る］をクリックするとログイン画面に進むので、</a:t>
            </a:r>
            <a:endParaRPr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lang="ja-JP" altLang="en-US" dirty="0">
                <a:solidFill>
                  <a:schemeClr val="tx1"/>
                </a:solidFill>
                <a:latin typeface="メイリオ" panose="020B0604030504040204" pitchFamily="50" charset="-128"/>
                <a:ea typeface="メイリオ" panose="020B0604030504040204" pitchFamily="50" charset="-128"/>
              </a:rPr>
              <a:t>続きは</a:t>
            </a:r>
            <a:r>
              <a:rPr lang="en-US" altLang="ja-JP" dirty="0">
                <a:solidFill>
                  <a:schemeClr val="tx1"/>
                </a:solidFill>
                <a:latin typeface="メイリオ" panose="020B0604030504040204" pitchFamily="50" charset="-128"/>
                <a:ea typeface="メイリオ" panose="020B0604030504040204" pitchFamily="50" charset="-128"/>
              </a:rPr>
              <a:t>P15-</a:t>
            </a:r>
            <a:r>
              <a:rPr lang="ja-JP" altLang="en-US" dirty="0">
                <a:solidFill>
                  <a:schemeClr val="tx1"/>
                </a:solidFill>
                <a:latin typeface="メイリオ" panose="020B0604030504040204" pitchFamily="50" charset="-128"/>
                <a:ea typeface="メイリオ" panose="020B0604030504040204" pitchFamily="50" charset="-128"/>
              </a:rPr>
              <a:t>②をご覧ください。</a:t>
            </a: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1527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449CA-2DD9-6DFE-9127-3F77900A735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3957D2D-9A0F-7080-0B4E-A73E6FF09EBA}"/>
              </a:ext>
            </a:extLst>
          </p:cNvPr>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5" name="スライド番号プレースホルダー 4">
            <a:extLst>
              <a:ext uri="{FF2B5EF4-FFF2-40B4-BE49-F238E27FC236}">
                <a16:creationId xmlns:a16="http://schemas.microsoft.com/office/drawing/2014/main" id="{F91860D3-8079-BB8F-D54C-F9AA3008A547}"/>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5</a:t>
            </a:fld>
            <a:endParaRPr lang="ja-JP" altLang="en-US"/>
          </a:p>
        </p:txBody>
      </p:sp>
      <p:sp>
        <p:nvSpPr>
          <p:cNvPr id="14" name="テキスト ボックス 13">
            <a:extLst>
              <a:ext uri="{FF2B5EF4-FFF2-40B4-BE49-F238E27FC236}">
                <a16:creationId xmlns:a16="http://schemas.microsoft.com/office/drawing/2014/main" id="{B31F577D-B671-6618-B1BC-2F2B086A3E16}"/>
              </a:ext>
            </a:extLst>
          </p:cNvPr>
          <p:cNvSpPr txBox="1"/>
          <p:nvPr/>
        </p:nvSpPr>
        <p:spPr>
          <a:xfrm>
            <a:off x="6279730" y="5603346"/>
            <a:ext cx="5431252" cy="738664"/>
          </a:xfrm>
          <a:prstGeom prst="rect">
            <a:avLst/>
          </a:prstGeom>
          <a:solidFill>
            <a:schemeClr val="lt1"/>
          </a:solidFill>
          <a:ln>
            <a:solidFill>
              <a:schemeClr val="tx1"/>
            </a:solidFill>
          </a:ln>
        </p:spPr>
        <p:txBody>
          <a:bodyPr wrap="square">
            <a:spAutoFit/>
          </a:bodyPr>
          <a:lstStyle/>
          <a:p>
            <a:r>
              <a:rPr lang="ja-JP" altLang="en-US" b="0" i="0" dirty="0">
                <a:solidFill>
                  <a:srgbClr val="1A1A1A"/>
                </a:solidFill>
                <a:effectLst/>
                <a:latin typeface="メイリオ" panose="020B0604030504040204" pitchFamily="50" charset="-128"/>
                <a:ea typeface="メイリオ" panose="020B0604030504040204" pitchFamily="50" charset="-128"/>
              </a:rPr>
              <a:t>パスワード設定の詳細については下記のページをご覧ください。</a:t>
            </a:r>
            <a:endParaRPr lang="en-US" altLang="ja-JP" b="0" i="0" dirty="0">
              <a:solidFill>
                <a:srgbClr val="1A1A1A"/>
              </a:solidFill>
              <a:effectLst/>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hlinkClick r:id="rId3"/>
              </a:rPr>
              <a:t>https://pca.jp/area_support/manual/pcaid/01_introduction/introduction_07.html</a:t>
            </a:r>
            <a:endParaRPr lang="en-US" altLang="ja-JP" dirty="0">
              <a:latin typeface="メイリオ" panose="020B0604030504040204" pitchFamily="50" charset="-128"/>
              <a:ea typeface="メイリオ" panose="020B0604030504040204" pitchFamily="50" charset="-128"/>
            </a:endParaRPr>
          </a:p>
        </p:txBody>
      </p:sp>
      <p:sp>
        <p:nvSpPr>
          <p:cNvPr id="20" name="テキスト プレースホルダー 3">
            <a:extLst>
              <a:ext uri="{FF2B5EF4-FFF2-40B4-BE49-F238E27FC236}">
                <a16:creationId xmlns:a16="http://schemas.microsoft.com/office/drawing/2014/main" id="{21496683-45F7-9942-554A-36E19991864F}"/>
              </a:ext>
            </a:extLst>
          </p:cNvPr>
          <p:cNvSpPr txBox="1">
            <a:spLocks/>
          </p:cNvSpPr>
          <p:nvPr/>
        </p:nvSpPr>
        <p:spPr>
          <a:xfrm>
            <a:off x="366693" y="916844"/>
            <a:ext cx="5913038"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③利用規約、およびプライバシーポリシーの内容を確認</a:t>
            </a:r>
            <a:r>
              <a:rPr kumimoji="1" lang="ja-JP" altLang="en-US" dirty="0">
                <a:solidFill>
                  <a:schemeClr val="tx1"/>
                </a:solidFill>
                <a:latin typeface="メイリオ" panose="020B0604030504040204" pitchFamily="50" charset="-128"/>
                <a:ea typeface="メイリオ" panose="020B0604030504040204" pitchFamily="50" charset="-128"/>
              </a:rPr>
              <a:t>し</a:t>
            </a:r>
            <a:r>
              <a:rPr kumimoji="1" lang="ja-JP" altLang="en-US" dirty="0">
                <a:latin typeface="メイリオ" panose="020B0604030504040204" pitchFamily="50" charset="-128"/>
                <a:ea typeface="メイリオ" panose="020B0604030504040204" pitchFamily="50" charset="-128"/>
              </a:rPr>
              <a:t>、それぞれにチェックを入れて［同意する］をクリックします。</a:t>
            </a:r>
            <a:endParaRPr kumimoji="1" lang="en-US" altLang="ja-JP" dirty="0">
              <a:latin typeface="メイリオ" panose="020B0604030504040204" pitchFamily="50" charset="-128"/>
              <a:ea typeface="メイリオ" panose="020B0604030504040204" pitchFamily="50" charset="-128"/>
            </a:endParaRPr>
          </a:p>
        </p:txBody>
      </p:sp>
      <p:sp>
        <p:nvSpPr>
          <p:cNvPr id="23" name="テキスト プレースホルダー 3">
            <a:extLst>
              <a:ext uri="{FF2B5EF4-FFF2-40B4-BE49-F238E27FC236}">
                <a16:creationId xmlns:a16="http://schemas.microsoft.com/office/drawing/2014/main" id="{5F3A15E0-AB03-3DFF-0CEC-849ACB576F1C}"/>
              </a:ext>
            </a:extLst>
          </p:cNvPr>
          <p:cNvSpPr txBox="1">
            <a:spLocks/>
          </p:cNvSpPr>
          <p:nvPr/>
        </p:nvSpPr>
        <p:spPr>
          <a:xfrm>
            <a:off x="6279730" y="898047"/>
            <a:ext cx="6092165" cy="75193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④パスワード設定</a:t>
            </a:r>
            <a:endParaRPr kumimoji="1" lang="en-US" altLang="ja-JP" dirty="0">
              <a:latin typeface="メイリオ" panose="020B0604030504040204" pitchFamily="50" charset="-128"/>
              <a:ea typeface="メイリオ" panose="020B0604030504040204" pitchFamily="50" charset="-128"/>
            </a:endParaRPr>
          </a:p>
          <a:p>
            <a:pPr marL="50800" indent="0">
              <a:buNone/>
            </a:pPr>
            <a:r>
              <a:rPr kumimoji="1" lang="ja-JP" altLang="en-US" dirty="0">
                <a:latin typeface="メイリオ" panose="020B0604030504040204" pitchFamily="50" charset="-128"/>
                <a:ea typeface="メイリオ" panose="020B0604030504040204" pitchFamily="50" charset="-128"/>
              </a:rPr>
              <a:t>独自のパスワードを設定し、［パスワードを変更する］をクリックします。</a:t>
            </a:r>
            <a:r>
              <a:rPr kumimoji="1" lang="en-US" altLang="ja-JP" dirty="0">
                <a:solidFill>
                  <a:srgbClr val="FF0000"/>
                </a:solidFill>
                <a:latin typeface="メイリオ" panose="020B0604030504040204" pitchFamily="50" charset="-128"/>
                <a:ea typeface="メイリオ" panose="020B0604030504040204" pitchFamily="50" charset="-128"/>
              </a:rPr>
              <a:t> </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パスワードは</a:t>
            </a:r>
            <a:r>
              <a:rPr kumimoji="1" lang="en-US" altLang="ja-JP" dirty="0">
                <a:solidFill>
                  <a:schemeClr val="tx1"/>
                </a:solidFill>
                <a:latin typeface="メイリオ" panose="020B0604030504040204" pitchFamily="50" charset="-128"/>
                <a:ea typeface="メイリオ" panose="020B0604030504040204" pitchFamily="50" charset="-128"/>
              </a:rPr>
              <a:t>12</a:t>
            </a:r>
            <a:r>
              <a:rPr kumimoji="1" lang="ja-JP" altLang="en-US" dirty="0">
                <a:solidFill>
                  <a:schemeClr val="tx1"/>
                </a:solidFill>
                <a:latin typeface="メイリオ" panose="020B0604030504040204" pitchFamily="50" charset="-128"/>
                <a:ea typeface="メイリオ" panose="020B0604030504040204" pitchFamily="50" charset="-128"/>
              </a:rPr>
              <a:t>桁以上です。</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6D3C2781-F2BE-95A0-D003-7234206F3952}"/>
              </a:ext>
            </a:extLst>
          </p:cNvPr>
          <p:cNvPicPr>
            <a:picLocks noChangeAspect="1"/>
          </p:cNvPicPr>
          <p:nvPr/>
        </p:nvPicPr>
        <p:blipFill>
          <a:blip r:embed="rId4"/>
          <a:srcRect l="30756" t="36610" r="30682" b="38353"/>
          <a:stretch>
            <a:fillRect/>
          </a:stretch>
        </p:blipFill>
        <p:spPr>
          <a:xfrm>
            <a:off x="821057" y="2439983"/>
            <a:ext cx="4503270" cy="1978033"/>
          </a:xfrm>
          <a:prstGeom prst="rect">
            <a:avLst/>
          </a:prstGeom>
        </p:spPr>
      </p:pic>
      <p:sp>
        <p:nvSpPr>
          <p:cNvPr id="26" name="正方形/長方形 25">
            <a:extLst>
              <a:ext uri="{FF2B5EF4-FFF2-40B4-BE49-F238E27FC236}">
                <a16:creationId xmlns:a16="http://schemas.microsoft.com/office/drawing/2014/main" id="{7E274477-9736-53CF-BCE7-BF50D92B9ADD}"/>
              </a:ext>
            </a:extLst>
          </p:cNvPr>
          <p:cNvSpPr/>
          <p:nvPr/>
        </p:nvSpPr>
        <p:spPr>
          <a:xfrm>
            <a:off x="2505128" y="3770289"/>
            <a:ext cx="1148662" cy="4098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BF0DCEE3-838D-2267-48EA-64D2B9202559}"/>
              </a:ext>
            </a:extLst>
          </p:cNvPr>
          <p:cNvGrpSpPr/>
          <p:nvPr/>
        </p:nvGrpSpPr>
        <p:grpSpPr>
          <a:xfrm>
            <a:off x="7368539" y="1760938"/>
            <a:ext cx="3258321" cy="3708400"/>
            <a:chOff x="7166355" y="1532129"/>
            <a:chExt cx="3506226" cy="3990549"/>
          </a:xfrm>
        </p:grpSpPr>
        <p:pic>
          <p:nvPicPr>
            <p:cNvPr id="28" name="図 27">
              <a:extLst>
                <a:ext uri="{FF2B5EF4-FFF2-40B4-BE49-F238E27FC236}">
                  <a16:creationId xmlns:a16="http://schemas.microsoft.com/office/drawing/2014/main" id="{76855337-833B-116A-F488-071B7B990C52}"/>
                </a:ext>
              </a:extLst>
            </p:cNvPr>
            <p:cNvPicPr>
              <a:picLocks noChangeAspect="1"/>
            </p:cNvPicPr>
            <p:nvPr/>
          </p:nvPicPr>
          <p:blipFill>
            <a:blip r:embed="rId5"/>
            <a:srcRect l="30080" t="20778" r="31282" b="14222"/>
            <a:stretch>
              <a:fillRect/>
            </a:stretch>
          </p:blipFill>
          <p:spPr>
            <a:xfrm>
              <a:off x="7166355" y="1532129"/>
              <a:ext cx="3506226" cy="3990549"/>
            </a:xfrm>
            <a:prstGeom prst="rect">
              <a:avLst/>
            </a:prstGeom>
          </p:spPr>
        </p:pic>
        <p:sp>
          <p:nvSpPr>
            <p:cNvPr id="29" name="正方形/長方形 28">
              <a:extLst>
                <a:ext uri="{FF2B5EF4-FFF2-40B4-BE49-F238E27FC236}">
                  <a16:creationId xmlns:a16="http://schemas.microsoft.com/office/drawing/2014/main" id="{BC29F6A7-AC0E-983E-CC85-19E092E88331}"/>
                </a:ext>
              </a:extLst>
            </p:cNvPr>
            <p:cNvSpPr/>
            <p:nvPr/>
          </p:nvSpPr>
          <p:spPr>
            <a:xfrm>
              <a:off x="7427648" y="4843295"/>
              <a:ext cx="2988892" cy="3213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6" name="Picture 2">
            <a:extLst>
              <a:ext uri="{FF2B5EF4-FFF2-40B4-BE49-F238E27FC236}">
                <a16:creationId xmlns:a16="http://schemas.microsoft.com/office/drawing/2014/main" id="{F0E3961C-D385-2E30-7203-A26477B7E2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6207" y="5560053"/>
            <a:ext cx="833523" cy="8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96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A2F22-E1DB-57FA-A8AD-32B2510978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B641E0-CEA2-CC3D-850E-9394CCB33695}"/>
              </a:ext>
            </a:extLst>
          </p:cNvPr>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5" name="スライド番号プレースホルダー 4">
            <a:extLst>
              <a:ext uri="{FF2B5EF4-FFF2-40B4-BE49-F238E27FC236}">
                <a16:creationId xmlns:a16="http://schemas.microsoft.com/office/drawing/2014/main" id="{B22B58F9-3C23-8339-9A79-D2B0AC6FF6EF}"/>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6</a:t>
            </a:fld>
            <a:endParaRPr lang="ja-JP" altLang="en-US"/>
          </a:p>
        </p:txBody>
      </p:sp>
      <p:pic>
        <p:nvPicPr>
          <p:cNvPr id="14" name="Picture 3" descr="組織の選択（アカウント設定）">
            <a:extLst>
              <a:ext uri="{FF2B5EF4-FFF2-40B4-BE49-F238E27FC236}">
                <a16:creationId xmlns:a16="http://schemas.microsoft.com/office/drawing/2014/main" id="{C8979DF3-6670-8D52-6760-7ACBC6B6F0C6}"/>
              </a:ext>
            </a:extLst>
          </p:cNvPr>
          <p:cNvPicPr>
            <a:picLocks noChangeAspect="1"/>
          </p:cNvPicPr>
          <p:nvPr/>
        </p:nvPicPr>
        <p:blipFill>
          <a:blip r:embed="rId3"/>
          <a:stretch>
            <a:fillRect/>
          </a:stretch>
        </p:blipFill>
        <p:spPr>
          <a:xfrm>
            <a:off x="6731273" y="2564975"/>
            <a:ext cx="4310826" cy="1769420"/>
          </a:xfrm>
          <a:prstGeom prst="rect">
            <a:avLst/>
          </a:prstGeom>
        </p:spPr>
      </p:pic>
      <p:pic>
        <p:nvPicPr>
          <p:cNvPr id="26" name="図 25">
            <a:extLst>
              <a:ext uri="{FF2B5EF4-FFF2-40B4-BE49-F238E27FC236}">
                <a16:creationId xmlns:a16="http://schemas.microsoft.com/office/drawing/2014/main" id="{F4538C04-43E9-DD3F-61B2-100197158415}"/>
              </a:ext>
            </a:extLst>
          </p:cNvPr>
          <p:cNvPicPr>
            <a:picLocks noChangeAspect="1"/>
          </p:cNvPicPr>
          <p:nvPr/>
        </p:nvPicPr>
        <p:blipFill>
          <a:blip r:embed="rId4"/>
          <a:stretch>
            <a:fillRect/>
          </a:stretch>
        </p:blipFill>
        <p:spPr>
          <a:xfrm>
            <a:off x="1832346" y="2564975"/>
            <a:ext cx="2695204" cy="3878257"/>
          </a:xfrm>
          <a:prstGeom prst="rect">
            <a:avLst/>
          </a:prstGeom>
        </p:spPr>
      </p:pic>
      <p:sp>
        <p:nvSpPr>
          <p:cNvPr id="27" name="テキスト プレースホルダー 3">
            <a:extLst>
              <a:ext uri="{FF2B5EF4-FFF2-40B4-BE49-F238E27FC236}">
                <a16:creationId xmlns:a16="http://schemas.microsoft.com/office/drawing/2014/main" id="{A232650A-843F-EB00-222F-5721598E5648}"/>
              </a:ext>
            </a:extLst>
          </p:cNvPr>
          <p:cNvSpPr txBox="1">
            <a:spLocks/>
          </p:cNvSpPr>
          <p:nvPr/>
        </p:nvSpPr>
        <p:spPr>
          <a:xfrm>
            <a:off x="133865" y="957664"/>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⑤バックアップコードの発行</a:t>
            </a:r>
            <a:endParaRPr kumimoji="1" lang="en-US" altLang="ja-JP" dirty="0">
              <a:latin typeface="メイリオ" panose="020B0604030504040204" pitchFamily="50" charset="-128"/>
              <a:ea typeface="メイリオ" panose="020B0604030504040204" pitchFamily="50" charset="-128"/>
            </a:endParaRPr>
          </a:p>
          <a:p>
            <a:pPr marL="50800" indent="0">
              <a:buNone/>
            </a:pPr>
            <a:r>
              <a:rPr kumimoji="1" lang="ja-JP" altLang="en-US" dirty="0">
                <a:solidFill>
                  <a:schemeClr val="tx1"/>
                </a:solidFill>
                <a:latin typeface="メイリオ" panose="020B0604030504040204" pitchFamily="50" charset="-128"/>
                <a:ea typeface="メイリオ" panose="020B0604030504040204" pitchFamily="50" charset="-128"/>
              </a:rPr>
              <a:t>［印刷］［ダウンロード］［コピー］から選択し、バックアップコードを保存します。［バックアップコードを安全な場所に保存しました］にチェックを入れて、［準備完了］ボタンをクリックします。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バックアップコードは２段階認証メールを受信できない場合に使用します。画面の案内に従い、安全な場所に必ず保存してください。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30" name="テキスト プレースホルダー 3">
            <a:extLst>
              <a:ext uri="{FF2B5EF4-FFF2-40B4-BE49-F238E27FC236}">
                <a16:creationId xmlns:a16="http://schemas.microsoft.com/office/drawing/2014/main" id="{535DB240-F5C5-8566-AD98-177EF7FE95D1}"/>
              </a:ext>
            </a:extLst>
          </p:cNvPr>
          <p:cNvSpPr txBox="1">
            <a:spLocks/>
          </p:cNvSpPr>
          <p:nvPr/>
        </p:nvSpPr>
        <p:spPr>
          <a:xfrm>
            <a:off x="6117888" y="957664"/>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⑥アカウント設定完了</a:t>
            </a:r>
            <a:endParaRPr kumimoji="1" lang="en-US" altLang="ja-JP" dirty="0">
              <a:latin typeface="メイリオ" panose="020B0604030504040204" pitchFamily="50" charset="-128"/>
              <a:ea typeface="メイリオ" panose="020B0604030504040204" pitchFamily="50" charset="-128"/>
            </a:endParaRPr>
          </a:p>
          <a:p>
            <a:pPr marL="50800" indent="0">
              <a:buNone/>
            </a:pPr>
            <a:r>
              <a:rPr lang="ja-JP" altLang="en-US" dirty="0">
                <a:latin typeface="メイリオ" panose="020B0604030504040204" pitchFamily="50" charset="-128"/>
                <a:ea typeface="メイリオ" panose="020B0604030504040204" pitchFamily="50" charset="-128"/>
              </a:rPr>
              <a:t>この画面が表示されたらアカウント設定は完了です。</a:t>
            </a:r>
            <a:endParaRPr lang="en-US" altLang="ja-JP" dirty="0">
              <a:latin typeface="メイリオ" panose="020B0604030504040204" pitchFamily="50" charset="-128"/>
              <a:ea typeface="メイリオ" panose="020B0604030504040204" pitchFamily="50" charset="-128"/>
            </a:endParaRPr>
          </a:p>
          <a:p>
            <a:pPr marL="50800" indent="0">
              <a:buNone/>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PCA</a:t>
            </a:r>
            <a:r>
              <a:rPr lang="ja-JP" altLang="en-US" dirty="0">
                <a:latin typeface="メイリオ" panose="020B0604030504040204" pitchFamily="50" charset="-128"/>
                <a:ea typeface="メイリオ" panose="020B0604030504040204" pitchFamily="50" charset="-128"/>
              </a:rPr>
              <a:t>サービスへ戻る］をクリックすると、ログイン画面に進みます。</a:t>
            </a:r>
            <a:endParaRPr lang="en-US" altLang="ja-JP" dirty="0">
              <a:latin typeface="メイリオ" panose="020B0604030504040204" pitchFamily="50" charset="-128"/>
              <a:ea typeface="メイリオ" panose="020B0604030504040204" pitchFamily="50" charset="-128"/>
            </a:endParaRPr>
          </a:p>
          <a:p>
            <a:pPr marL="50800" indent="0">
              <a:buNone/>
            </a:pP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kumimoji="1" lang="ja-JP" altLang="en-US" dirty="0">
                <a:solidFill>
                  <a:schemeClr val="tx1"/>
                </a:solidFill>
                <a:latin typeface="メイリオ" panose="020B0604030504040204" pitchFamily="50" charset="-128"/>
                <a:ea typeface="メイリオ" panose="020B0604030504040204" pitchFamily="50" charset="-128"/>
              </a:rPr>
              <a:t>次の操作は本マニュアルの</a:t>
            </a:r>
            <a:r>
              <a:rPr kumimoji="1" lang="en-US" altLang="ja-JP" dirty="0">
                <a:solidFill>
                  <a:schemeClr val="tx1"/>
                </a:solidFill>
                <a:latin typeface="メイリオ" panose="020B0604030504040204" pitchFamily="50" charset="-128"/>
                <a:ea typeface="メイリオ" panose="020B0604030504040204" pitchFamily="50" charset="-128"/>
              </a:rPr>
              <a:t>P15</a:t>
            </a:r>
            <a:r>
              <a:rPr kumimoji="1" lang="ja-JP" altLang="en-US" dirty="0">
                <a:solidFill>
                  <a:schemeClr val="tx1"/>
                </a:solidFill>
                <a:latin typeface="メイリオ" panose="020B0604030504040204" pitchFamily="50" charset="-128"/>
                <a:ea typeface="メイリオ" panose="020B0604030504040204" pitchFamily="50" charset="-128"/>
              </a:rPr>
              <a:t>へお進みください。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140E7F21-D8C5-2449-7F36-BD5F575D0784}"/>
              </a:ext>
            </a:extLst>
          </p:cNvPr>
          <p:cNvSpPr/>
          <p:nvPr/>
        </p:nvSpPr>
        <p:spPr>
          <a:xfrm>
            <a:off x="6993456" y="3741106"/>
            <a:ext cx="1547294"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947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428C1-D39F-5F8C-5CDB-D24B2CCF9CD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10E8BF-E022-D4F3-9D4D-2C7B899C21C0}"/>
              </a:ext>
            </a:extLst>
          </p:cNvPr>
          <p:cNvSpPr>
            <a:spLocks noGrp="1"/>
          </p:cNvSpPr>
          <p:nvPr>
            <p:ph type="sldNum" sz="quarter" idx="12"/>
          </p:nvPr>
        </p:nvSpPr>
        <p:spPr/>
        <p:txBody>
          <a:bodyPr/>
          <a:lstStyle/>
          <a:p>
            <a:fld id="{8DE01AFB-559C-49C2-AF83-836728682562}" type="slidenum">
              <a:rPr kumimoji="1" lang="ja-JP" altLang="en-US" smtClean="0"/>
              <a:t>7</a:t>
            </a:fld>
            <a:endParaRPr kumimoji="1" lang="ja-JP" altLang="en-US"/>
          </a:p>
        </p:txBody>
      </p:sp>
      <p:sp>
        <p:nvSpPr>
          <p:cNvPr id="3" name="タイトル 1">
            <a:extLst>
              <a:ext uri="{FF2B5EF4-FFF2-40B4-BE49-F238E27FC236}">
                <a16:creationId xmlns:a16="http://schemas.microsoft.com/office/drawing/2014/main" id="{29A05984-E333-F944-8D82-64C31135C8F7}"/>
              </a:ext>
            </a:extLst>
          </p:cNvPr>
          <p:cNvSpPr txBox="1">
            <a:spLocks/>
          </p:cNvSpPr>
          <p:nvPr/>
        </p:nvSpPr>
        <p:spPr>
          <a:xfrm>
            <a:off x="771555" y="2427834"/>
            <a:ext cx="9446236"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en-US" altLang="ja-JP" sz="4000" dirty="0">
                <a:latin typeface="メイリオ" panose="020B0604030504040204" pitchFamily="50" charset="-128"/>
                <a:ea typeface="メイリオ" panose="020B0604030504040204" pitchFamily="50" charset="-128"/>
              </a:rPr>
              <a:t>『PCA</a:t>
            </a:r>
            <a:r>
              <a:rPr kumimoji="1" lang="ja-JP" altLang="en-US" sz="4000" dirty="0">
                <a:latin typeface="メイリオ" panose="020B0604030504040204" pitchFamily="50" charset="-128"/>
                <a:ea typeface="メイリオ" panose="020B0604030504040204" pitchFamily="50" charset="-128"/>
              </a:rPr>
              <a:t> </a:t>
            </a:r>
            <a:r>
              <a:rPr kumimoji="1" lang="en-US" altLang="ja-JP" sz="4000" dirty="0">
                <a:latin typeface="メイリオ" panose="020B0604030504040204" pitchFamily="50" charset="-128"/>
                <a:ea typeface="メイリオ" panose="020B0604030504040204" pitchFamily="50" charset="-128"/>
              </a:rPr>
              <a:t>Hub』</a:t>
            </a:r>
            <a:r>
              <a:rPr kumimoji="1" lang="ja-JP" altLang="en-US" sz="4000" dirty="0">
                <a:latin typeface="メイリオ" panose="020B0604030504040204" pitchFamily="50" charset="-128"/>
                <a:ea typeface="メイリオ" panose="020B0604030504040204" pitchFamily="50" charset="-128"/>
              </a:rPr>
              <a:t>へのアカウント登録方法</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
        <p:nvSpPr>
          <p:cNvPr id="4" name="テキスト プレースホルダー 2">
            <a:extLst>
              <a:ext uri="{FF2B5EF4-FFF2-40B4-BE49-F238E27FC236}">
                <a16:creationId xmlns:a16="http://schemas.microsoft.com/office/drawing/2014/main" id="{C4FC7599-C038-8ECB-C575-0D22B3B9F666}"/>
              </a:ext>
            </a:extLst>
          </p:cNvPr>
          <p:cNvSpPr txBox="1">
            <a:spLocks/>
          </p:cNvSpPr>
          <p:nvPr/>
        </p:nvSpPr>
        <p:spPr>
          <a:xfrm>
            <a:off x="1037336" y="3592577"/>
            <a:ext cx="11658004" cy="127036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lvl="0">
              <a:defRPr/>
            </a:pPr>
            <a:r>
              <a:rPr lang="en-US" altLang="ja-JP" sz="1800" dirty="0">
                <a:solidFill>
                  <a:schemeClr val="tx1"/>
                </a:solidFill>
                <a:latin typeface="メイリオ" panose="020B0604030504040204" pitchFamily="50" charset="-128"/>
                <a:ea typeface="メイリオ" panose="020B0604030504040204" pitchFamily="50" charset="-128"/>
              </a:rPr>
              <a:t>QR</a:t>
            </a:r>
            <a:r>
              <a:rPr lang="ja-JP" altLang="en-US" sz="1800" dirty="0">
                <a:solidFill>
                  <a:schemeClr val="tx1"/>
                </a:solidFill>
                <a:latin typeface="メイリオ" panose="020B0604030504040204" pitchFamily="50" charset="-128"/>
                <a:ea typeface="メイリオ" panose="020B0604030504040204" pitchFamily="50" charset="-128"/>
              </a:rPr>
              <a:t>コード、または</a:t>
            </a:r>
            <a:r>
              <a:rPr lang="en-US" altLang="ja-JP" sz="1800" dirty="0">
                <a:solidFill>
                  <a:schemeClr val="tx1"/>
                </a:solidFill>
                <a:latin typeface="メイリオ" panose="020B0604030504040204" pitchFamily="50" charset="-128"/>
                <a:ea typeface="メイリオ" panose="020B0604030504040204" pitchFamily="50" charset="-128"/>
              </a:rPr>
              <a:t>URL</a:t>
            </a:r>
            <a:r>
              <a:rPr lang="ja-JP" altLang="en-US" sz="1800" dirty="0">
                <a:solidFill>
                  <a:schemeClr val="tx1"/>
                </a:solidFill>
                <a:latin typeface="メイリオ" panose="020B0604030504040204" pitchFamily="50" charset="-128"/>
                <a:ea typeface="メイリオ" panose="020B0604030504040204" pitchFamily="50" charset="-128"/>
              </a:rPr>
              <a:t>から明細配信を受けとりたいメールアドレスを登録する</a:t>
            </a:r>
            <a:r>
              <a:rPr kumimoji="1" lang="ja-JP" altLang="en-US" sz="1800" dirty="0">
                <a:solidFill>
                  <a:schemeClr val="tx1"/>
                </a:solidFill>
                <a:latin typeface="メイリオ" panose="020B0604030504040204" pitchFamily="50" charset="-128"/>
                <a:ea typeface="メイリオ" panose="020B0604030504040204" pitchFamily="50" charset="-128"/>
              </a:rPr>
              <a:t>手順です</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50800"/>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6428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BF79E6-D194-E2C7-0ABC-1A1FBFB60683}"/>
              </a:ext>
            </a:extLst>
          </p:cNvPr>
          <p:cNvSpPr>
            <a:spLocks noGrp="1"/>
          </p:cNvSpPr>
          <p:nvPr>
            <p:ph type="sldNum" sz="quarter" idx="12"/>
          </p:nvPr>
        </p:nvSpPr>
        <p:spPr/>
        <p:txBody>
          <a:bodyPr/>
          <a:lstStyle/>
          <a:p>
            <a:fld id="{8DE01AFB-559C-49C2-AF83-836728682562}" type="slidenum">
              <a:rPr kumimoji="1" lang="ja-JP" altLang="en-US" smtClean="0"/>
              <a:t>8</a:t>
            </a:fld>
            <a:endParaRPr kumimoji="1" lang="ja-JP" altLang="en-US"/>
          </a:p>
        </p:txBody>
      </p:sp>
      <p:sp>
        <p:nvSpPr>
          <p:cNvPr id="6" name="タイトル 1">
            <a:extLst>
              <a:ext uri="{FF2B5EF4-FFF2-40B4-BE49-F238E27FC236}">
                <a16:creationId xmlns:a16="http://schemas.microsoft.com/office/drawing/2014/main" id="{1C99167F-FBA4-EB4A-E88C-72E091275F64}"/>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grpSp>
        <p:nvGrpSpPr>
          <p:cNvPr id="11" name="グループ化 10">
            <a:extLst>
              <a:ext uri="{FF2B5EF4-FFF2-40B4-BE49-F238E27FC236}">
                <a16:creationId xmlns:a16="http://schemas.microsoft.com/office/drawing/2014/main" id="{264EEE04-A385-231A-C853-BECF17E5E321}"/>
              </a:ext>
            </a:extLst>
          </p:cNvPr>
          <p:cNvGrpSpPr/>
          <p:nvPr/>
        </p:nvGrpSpPr>
        <p:grpSpPr>
          <a:xfrm>
            <a:off x="702700" y="2220136"/>
            <a:ext cx="3836365" cy="3563062"/>
            <a:chOff x="3783292" y="1962688"/>
            <a:chExt cx="4621169" cy="4291956"/>
          </a:xfrm>
        </p:grpSpPr>
        <p:pic>
          <p:nvPicPr>
            <p:cNvPr id="12" name="図 11">
              <a:extLst>
                <a:ext uri="{FF2B5EF4-FFF2-40B4-BE49-F238E27FC236}">
                  <a16:creationId xmlns:a16="http://schemas.microsoft.com/office/drawing/2014/main" id="{CE3EA419-9EB9-72C0-E537-F36887FFF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292" y="1962688"/>
              <a:ext cx="4621169" cy="4291956"/>
            </a:xfrm>
            <a:prstGeom prst="rect">
              <a:avLst/>
            </a:prstGeom>
          </p:spPr>
        </p:pic>
        <p:sp>
          <p:nvSpPr>
            <p:cNvPr id="3" name="正方形/長方形 2">
              <a:extLst>
                <a:ext uri="{FF2B5EF4-FFF2-40B4-BE49-F238E27FC236}">
                  <a16:creationId xmlns:a16="http://schemas.microsoft.com/office/drawing/2014/main" id="{1B582D4A-6CFC-CEB8-5591-B16EF79054C1}"/>
                </a:ext>
              </a:extLst>
            </p:cNvPr>
            <p:cNvSpPr/>
            <p:nvPr/>
          </p:nvSpPr>
          <p:spPr>
            <a:xfrm>
              <a:off x="4523185" y="5099912"/>
              <a:ext cx="3123611" cy="3261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F2FACC4-78AA-3CC7-452C-8B13F50FA461}"/>
                </a:ext>
              </a:extLst>
            </p:cNvPr>
            <p:cNvSpPr/>
            <p:nvPr/>
          </p:nvSpPr>
          <p:spPr>
            <a:xfrm>
              <a:off x="4362412" y="5519893"/>
              <a:ext cx="3465254" cy="32186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プレースホルダー 3">
            <a:extLst>
              <a:ext uri="{FF2B5EF4-FFF2-40B4-BE49-F238E27FC236}">
                <a16:creationId xmlns:a16="http://schemas.microsoft.com/office/drawing/2014/main" id="{FF05A0E4-3DEA-58B2-748B-D21B3621D814}"/>
              </a:ext>
            </a:extLst>
          </p:cNvPr>
          <p:cNvSpPr txBox="1">
            <a:spLocks/>
          </p:cNvSpPr>
          <p:nvPr/>
        </p:nvSpPr>
        <p:spPr>
          <a:xfrm>
            <a:off x="272610" y="960450"/>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①ユーザー登録</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会社からの案内に記載されている</a:t>
            </a:r>
            <a:r>
              <a:rPr kumimoji="1" lang="en-US" altLang="ja-JP" dirty="0">
                <a:latin typeface="メイリオ" panose="020B0604030504040204" pitchFamily="50" charset="-128"/>
                <a:ea typeface="メイリオ" panose="020B0604030504040204" pitchFamily="50" charset="-128"/>
              </a:rPr>
              <a:t>QR</a:t>
            </a:r>
            <a:r>
              <a:rPr kumimoji="1" lang="ja-JP" altLang="en-US" dirty="0">
                <a:latin typeface="メイリオ" panose="020B0604030504040204" pitchFamily="50" charset="-128"/>
                <a:ea typeface="メイリオ" panose="020B0604030504040204" pitchFamily="50" charset="-128"/>
              </a:rPr>
              <a:t>コードを読む、または</a:t>
            </a:r>
            <a:r>
              <a:rPr kumimoji="1" lang="en-US" altLang="ja-JP" dirty="0">
                <a:latin typeface="メイリオ" panose="020B0604030504040204" pitchFamily="50" charset="-128"/>
                <a:ea typeface="メイリオ" panose="020B0604030504040204" pitchFamily="50" charset="-128"/>
              </a:rPr>
              <a:t>URL</a:t>
            </a:r>
            <a:r>
              <a:rPr kumimoji="1" lang="ja-JP" altLang="en-US" dirty="0">
                <a:latin typeface="メイリオ" panose="020B0604030504040204" pitchFamily="50" charset="-128"/>
                <a:ea typeface="メイリオ" panose="020B0604030504040204" pitchFamily="50" charset="-128"/>
              </a:rPr>
              <a:t>に</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アクセスし、明細配信を受けとりたいメールアドレスを入力して</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［メールを送信する］をクリックします。</a:t>
            </a:r>
          </a:p>
          <a:p>
            <a:pPr marL="50800"/>
            <a:endParaRPr kumimoji="1" lang="en-US" altLang="ja-JP" dirty="0">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594DDFD1-E538-4EE5-4AB4-C726459D1FD2}"/>
              </a:ext>
            </a:extLst>
          </p:cNvPr>
          <p:cNvGrpSpPr/>
          <p:nvPr/>
        </p:nvGrpSpPr>
        <p:grpSpPr>
          <a:xfrm>
            <a:off x="9280603" y="2220136"/>
            <a:ext cx="2907562" cy="3563062"/>
            <a:chOff x="8744278" y="2128696"/>
            <a:chExt cx="3258943" cy="3993660"/>
          </a:xfrm>
        </p:grpSpPr>
        <p:pic>
          <p:nvPicPr>
            <p:cNvPr id="14" name="図 13">
              <a:extLst>
                <a:ext uri="{FF2B5EF4-FFF2-40B4-BE49-F238E27FC236}">
                  <a16:creationId xmlns:a16="http://schemas.microsoft.com/office/drawing/2014/main" id="{0FF37BFC-B106-D9C2-FD88-C0EBEFFAF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4278" y="2128696"/>
              <a:ext cx="3258943" cy="3993660"/>
            </a:xfrm>
            <a:prstGeom prst="rect">
              <a:avLst/>
            </a:prstGeom>
          </p:spPr>
        </p:pic>
        <p:sp>
          <p:nvSpPr>
            <p:cNvPr id="15" name="正方形/長方形 14">
              <a:extLst>
                <a:ext uri="{FF2B5EF4-FFF2-40B4-BE49-F238E27FC236}">
                  <a16:creationId xmlns:a16="http://schemas.microsoft.com/office/drawing/2014/main" id="{131B8F75-0632-F457-3CF3-0F5E0EE18625}"/>
                </a:ext>
              </a:extLst>
            </p:cNvPr>
            <p:cNvSpPr/>
            <p:nvPr/>
          </p:nvSpPr>
          <p:spPr>
            <a:xfrm>
              <a:off x="9143858" y="5021010"/>
              <a:ext cx="2460768" cy="2192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a:extLst>
              <a:ext uri="{FF2B5EF4-FFF2-40B4-BE49-F238E27FC236}">
                <a16:creationId xmlns:a16="http://schemas.microsoft.com/office/drawing/2014/main" id="{3F8EE8C7-2B3D-26A0-F3DF-0DD3286B8384}"/>
              </a:ext>
            </a:extLst>
          </p:cNvPr>
          <p:cNvSpPr/>
          <p:nvPr/>
        </p:nvSpPr>
        <p:spPr>
          <a:xfrm>
            <a:off x="9759021" y="4541206"/>
            <a:ext cx="1956730"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8FF9A6F8-170D-3BD6-FE6B-95F635D78C33}"/>
              </a:ext>
            </a:extLst>
          </p:cNvPr>
          <p:cNvPicPr>
            <a:picLocks noChangeAspect="1"/>
          </p:cNvPicPr>
          <p:nvPr/>
        </p:nvPicPr>
        <p:blipFill>
          <a:blip r:embed="rId5"/>
          <a:stretch>
            <a:fillRect/>
          </a:stretch>
        </p:blipFill>
        <p:spPr>
          <a:xfrm>
            <a:off x="5739683" y="2220136"/>
            <a:ext cx="3430419" cy="2208436"/>
          </a:xfrm>
          <a:prstGeom prst="rect">
            <a:avLst/>
          </a:prstGeom>
        </p:spPr>
      </p:pic>
      <p:sp>
        <p:nvSpPr>
          <p:cNvPr id="25" name="テキスト プレースホルダー 3">
            <a:extLst>
              <a:ext uri="{FF2B5EF4-FFF2-40B4-BE49-F238E27FC236}">
                <a16:creationId xmlns:a16="http://schemas.microsoft.com/office/drawing/2014/main" id="{B6D8F1E8-4FF5-B443-163C-CDE5A1BEA146}"/>
              </a:ext>
            </a:extLst>
          </p:cNvPr>
          <p:cNvSpPr txBox="1">
            <a:spLocks/>
          </p:cNvSpPr>
          <p:nvPr/>
        </p:nvSpPr>
        <p:spPr>
          <a:xfrm>
            <a:off x="6121724" y="960450"/>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②認証コードの入力</a:t>
            </a:r>
          </a:p>
          <a:p>
            <a:pPr marL="50800"/>
            <a:r>
              <a:rPr kumimoji="1" lang="ja-JP" altLang="en-US" dirty="0">
                <a:latin typeface="メイリオ" panose="020B0604030504040204" pitchFamily="50" charset="-128"/>
                <a:ea typeface="メイリオ" panose="020B0604030504040204" pitchFamily="50" charset="-128"/>
              </a:rPr>
              <a:t>入力したメールアドレス宛に</a:t>
            </a:r>
            <a:r>
              <a:rPr kumimoji="1" lang="en-US" altLang="ja-JP" dirty="0">
                <a:latin typeface="メイリオ" panose="020B0604030504040204" pitchFamily="50" charset="-128"/>
                <a:ea typeface="メイリオ" panose="020B0604030504040204" pitchFamily="50" charset="-128"/>
              </a:rPr>
              <a:t>【PCA Hub </a:t>
            </a:r>
            <a:r>
              <a:rPr kumimoji="1" lang="ja-JP" altLang="en-US" dirty="0">
                <a:latin typeface="メイリオ" panose="020B0604030504040204" pitchFamily="50" charset="-128"/>
                <a:ea typeface="メイリオ" panose="020B0604030504040204" pitchFamily="50" charset="-128"/>
              </a:rPr>
              <a:t>からのお知らせ</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という</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メールが届きます。認証コードの入力画面に認証コードを入力し、</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［認証する］をクリックします。</a:t>
            </a: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8962749"/>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7899</TotalTime>
  <Words>4132</Words>
  <Application>Microsoft Office PowerPoint</Application>
  <PresentationFormat>ワイド画面</PresentationFormat>
  <Paragraphs>314</Paragraphs>
  <Slides>31</Slides>
  <Notes>24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メイリオ</vt:lpstr>
      <vt:lpstr>Calibri</vt:lpstr>
      <vt:lpstr>Meiryo UI</vt:lpstr>
      <vt:lpstr>Arial</vt:lpstr>
      <vt:lpstr>メイリオ</vt:lpstr>
      <vt:lpstr>Roboto</vt:lpstr>
      <vt:lpstr>Office ​​テーマ</vt:lpstr>
      <vt:lpstr>PowerPoint プレゼンテーション</vt:lpstr>
      <vt:lpstr>PowerPoint プレゼンテーション</vt:lpstr>
      <vt:lpstr>PowerPoint プレゼンテーション</vt:lpstr>
      <vt:lpstr>PowerPoint プレゼンテーション</vt:lpstr>
      <vt:lpstr>『PCA Hub』へのアカウント登録</vt:lpstr>
      <vt:lpstr>『PCA Hub』へのアカウント登録</vt:lpstr>
      <vt:lpstr>『PCA Hub』へのアカウント登録</vt:lpstr>
      <vt:lpstr>PowerPoint プレゼンテーション</vt:lpstr>
      <vt:lpstr>PowerPoint プレゼンテーション</vt:lpstr>
      <vt:lpstr>PowerPoint プレゼンテーション</vt:lpstr>
      <vt:lpstr>PowerPoint プレゼンテーション</vt:lpstr>
      <vt:lpstr>『PCA Hub』へのアカウント登録</vt:lpstr>
      <vt:lpstr>『PCA Hub』へのアカウント登録</vt:lpstr>
      <vt:lpstr>『PCA Hub』へのアカウント登録</vt:lpstr>
      <vt:lpstr>PowerPoint プレゼンテーション</vt:lpstr>
      <vt:lpstr>初回ログイン</vt:lpstr>
      <vt:lpstr>初回ログイン</vt:lpstr>
      <vt:lpstr>初回ログイン</vt:lpstr>
      <vt:lpstr>PowerPoint プレゼンテーション</vt:lpstr>
      <vt:lpstr>PowerPoint プレゼンテーション</vt:lpstr>
      <vt:lpstr>受取同意処理</vt:lpstr>
      <vt:lpstr>【参考】同意の必要性</vt:lpstr>
      <vt:lpstr>PowerPoint プレゼンテーション</vt:lpstr>
      <vt:lpstr>明細の確認</vt:lpstr>
      <vt:lpstr>メイン画面</vt:lpstr>
      <vt:lpstr>メイン画面</vt:lpstr>
      <vt:lpstr>パスキー認証を利用したログイン</vt:lpstr>
      <vt:lpstr>配信する書類</vt:lpstr>
      <vt:lpstr>よくある質問（1/2）</vt:lpstr>
      <vt:lpstr>よくある質問（2/2）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竹内 みさ</dc:creator>
  <cp:lastModifiedBy>橋詰 研太</cp:lastModifiedBy>
  <cp:revision>78</cp:revision>
  <dcterms:created xsi:type="dcterms:W3CDTF">2019-01-21T12:05:50Z</dcterms:created>
  <dcterms:modified xsi:type="dcterms:W3CDTF">2026-04-24T01:25:41Z</dcterms:modified>
</cp:coreProperties>
</file>